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notesMasterIdLst>
    <p:notesMasterId r:id="rId39"/>
  </p:notesMasterIdLst>
  <p:sldIdLst>
    <p:sldId id="288" r:id="rId2"/>
    <p:sldId id="289" r:id="rId3"/>
    <p:sldId id="290" r:id="rId4"/>
    <p:sldId id="291" r:id="rId5"/>
    <p:sldId id="297" r:id="rId6"/>
    <p:sldId id="298" r:id="rId7"/>
    <p:sldId id="302" r:id="rId8"/>
    <p:sldId id="299" r:id="rId9"/>
    <p:sldId id="300" r:id="rId10"/>
    <p:sldId id="301" r:id="rId11"/>
    <p:sldId id="268" r:id="rId12"/>
    <p:sldId id="271" r:id="rId13"/>
    <p:sldId id="272" r:id="rId14"/>
    <p:sldId id="274" r:id="rId15"/>
    <p:sldId id="266" r:id="rId16"/>
    <p:sldId id="275" r:id="rId17"/>
    <p:sldId id="277" r:id="rId18"/>
    <p:sldId id="267" r:id="rId19"/>
    <p:sldId id="287" r:id="rId20"/>
    <p:sldId id="262" r:id="rId21"/>
    <p:sldId id="263" r:id="rId22"/>
    <p:sldId id="264" r:id="rId23"/>
    <p:sldId id="265" r:id="rId24"/>
    <p:sldId id="292" r:id="rId25"/>
    <p:sldId id="293" r:id="rId26"/>
    <p:sldId id="294" r:id="rId27"/>
    <p:sldId id="296" r:id="rId28"/>
    <p:sldId id="303" r:id="rId29"/>
    <p:sldId id="304" r:id="rId30"/>
    <p:sldId id="305" r:id="rId31"/>
    <p:sldId id="306" r:id="rId32"/>
    <p:sldId id="307" r:id="rId33"/>
    <p:sldId id="308" r:id="rId34"/>
    <p:sldId id="309" r:id="rId35"/>
    <p:sldId id="310" r:id="rId36"/>
    <p:sldId id="311" r:id="rId37"/>
    <p:sldId id="279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13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B6983-E1F5-474E-A44A-5B3F34DC299F}" type="datetimeFigureOut">
              <a:rPr lang="en-ID" smtClean="0"/>
              <a:t>23/10/2021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620559-37C3-4E90-B97B-2F4F175F45B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39570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101312-D758-48DD-84F1-2FBF670C0954}" type="slidenum">
              <a:rPr lang="id-ID" smtClean="0"/>
              <a:t>14</a:t>
            </a:fld>
            <a:endParaRPr lang="id-ID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02308-AAFE-41CF-A0FD-D0FBFC2893A9}" type="datetimeFigureOut">
              <a:rPr lang="en-ID" smtClean="0"/>
              <a:t>23/10/2021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D5AB9954-9713-4BCD-ABD0-FA4720A42229}" type="slidenum">
              <a:rPr lang="en-ID" smtClean="0"/>
              <a:t>‹#›</a:t>
            </a:fld>
            <a:endParaRPr lang="en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3220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02308-AAFE-41CF-A0FD-D0FBFC2893A9}" type="datetimeFigureOut">
              <a:rPr lang="en-ID" smtClean="0"/>
              <a:t>23/10/2021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B9954-9713-4BCD-ABD0-FA4720A42229}" type="slidenum">
              <a:rPr lang="en-ID" smtClean="0"/>
              <a:t>‹#›</a:t>
            </a:fld>
            <a:endParaRPr lang="en-ID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0549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02308-AAFE-41CF-A0FD-D0FBFC2893A9}" type="datetimeFigureOut">
              <a:rPr lang="en-ID" smtClean="0"/>
              <a:t>23/10/2021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B9954-9713-4BCD-ABD0-FA4720A42229}" type="slidenum">
              <a:rPr lang="en-ID" smtClean="0"/>
              <a:t>‹#›</a:t>
            </a:fld>
            <a:endParaRPr lang="en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0233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02308-AAFE-41CF-A0FD-D0FBFC2893A9}" type="datetimeFigureOut">
              <a:rPr lang="en-ID" smtClean="0"/>
              <a:t>23/10/2021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B9954-9713-4BCD-ABD0-FA4720A42229}" type="slidenum">
              <a:rPr lang="en-ID" smtClean="0"/>
              <a:t>‹#›</a:t>
            </a:fld>
            <a:endParaRPr lang="en-ID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1926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02308-AAFE-41CF-A0FD-D0FBFC2893A9}" type="datetimeFigureOut">
              <a:rPr lang="en-ID" smtClean="0"/>
              <a:t>23/10/2021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B9954-9713-4BCD-ABD0-FA4720A42229}" type="slidenum">
              <a:rPr lang="en-ID" smtClean="0"/>
              <a:t>‹#›</a:t>
            </a:fld>
            <a:endParaRPr lang="en-ID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0138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02308-AAFE-41CF-A0FD-D0FBFC2893A9}" type="datetimeFigureOut">
              <a:rPr lang="en-ID" smtClean="0"/>
              <a:t>23/10/2021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B9954-9713-4BCD-ABD0-FA4720A42229}" type="slidenum">
              <a:rPr lang="en-ID" smtClean="0"/>
              <a:t>‹#›</a:t>
            </a:fld>
            <a:endParaRPr lang="en-ID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9190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02308-AAFE-41CF-A0FD-D0FBFC2893A9}" type="datetimeFigureOut">
              <a:rPr lang="en-ID" smtClean="0"/>
              <a:t>23/10/2021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B9954-9713-4BCD-ABD0-FA4720A4222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88501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02308-AAFE-41CF-A0FD-D0FBFC2893A9}" type="datetimeFigureOut">
              <a:rPr lang="en-ID" smtClean="0"/>
              <a:t>23/10/2021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B9954-9713-4BCD-ABD0-FA4720A42229}" type="slidenum">
              <a:rPr lang="en-ID" smtClean="0"/>
              <a:t>‹#›</a:t>
            </a:fld>
            <a:endParaRPr lang="en-ID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9728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F7402308-AAFE-41CF-A0FD-D0FBFC2893A9}" type="datetimeFigureOut">
              <a:rPr lang="en-ID" smtClean="0"/>
              <a:t>23/10/2021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B9954-9713-4BCD-ABD0-FA4720A42229}" type="slidenum">
              <a:rPr lang="en-ID" smtClean="0"/>
              <a:t>‹#›</a:t>
            </a:fld>
            <a:endParaRPr lang="en-ID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8694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02308-AAFE-41CF-A0FD-D0FBFC2893A9}" type="datetimeFigureOut">
              <a:rPr lang="en-ID" smtClean="0"/>
              <a:t>23/10/2021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B9954-9713-4BCD-ABD0-FA4720A42229}" type="slidenum">
              <a:rPr lang="en-ID" smtClean="0"/>
              <a:t>‹#›</a:t>
            </a:fld>
            <a:endParaRPr lang="en-ID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2264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02308-AAFE-41CF-A0FD-D0FBFC2893A9}" type="datetimeFigureOut">
              <a:rPr lang="en-ID" smtClean="0"/>
              <a:t>23/10/2021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B9954-9713-4BCD-ABD0-FA4720A42229}" type="slidenum">
              <a:rPr lang="en-ID" smtClean="0"/>
              <a:t>‹#›</a:t>
            </a:fld>
            <a:endParaRPr lang="en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7916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402308-AAFE-41CF-A0FD-D0FBFC2893A9}" type="datetimeFigureOut">
              <a:rPr lang="en-ID" smtClean="0"/>
              <a:t>23/10/2021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D5AB9954-9713-4BCD-ABD0-FA4720A42229}" type="slidenum">
              <a:rPr lang="en-ID" smtClean="0"/>
              <a:t>‹#›</a:t>
            </a:fld>
            <a:endParaRPr lang="en-ID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3477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DE3C3-811C-4FF2-A5E0-B8B585E9D4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PROGRAM KEWIRAUSAHAAN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4294C5-01AB-4644-9A39-AC283B4093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Dra. YENNI PUTRI, MM</a:t>
            </a:r>
          </a:p>
          <a:p>
            <a:r>
              <a:rPr lang="en-US" dirty="0"/>
              <a:t>PENGAWAS SEKOLAH DINAS PENDIDIKAN PROFINSI SUMATERA BARAT</a:t>
            </a:r>
          </a:p>
        </p:txBody>
      </p:sp>
    </p:spTree>
    <p:extLst>
      <p:ext uri="{BB962C8B-B14F-4D97-AF65-F5344CB8AC3E}">
        <p14:creationId xmlns:p14="http://schemas.microsoft.com/office/powerpoint/2010/main" val="2306072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23F6F-444E-4CB2-87FA-9F05E9162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JENIS KEWIRAUSAHAAN DISEKOLAH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148B59-8F93-4DF9-ACCB-D61464DF83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en-US" dirty="0"/>
              <a:t>MAPEL WAJIB B , MATA PELAJARAN PENDIDIKAN KEWIRAUSAHAAN </a:t>
            </a:r>
          </a:p>
          <a:p>
            <a:pPr marL="457200" indent="-457200">
              <a:buAutoNum type="arabicPeriod"/>
            </a:pPr>
            <a:r>
              <a:rPr lang="en-US" dirty="0"/>
              <a:t>TUPOKSI KEWIRAUSAHAAN</a:t>
            </a:r>
          </a:p>
        </p:txBody>
      </p:sp>
    </p:spTree>
    <p:extLst>
      <p:ext uri="{BB962C8B-B14F-4D97-AF65-F5344CB8AC3E}">
        <p14:creationId xmlns:p14="http://schemas.microsoft.com/office/powerpoint/2010/main" val="30261822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0853A-C087-45F8-B1FC-36A924DA9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MATA PKWU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5727EF-4516-43DC-80C6-5E3B040C8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PERANGKAT PEMBELAJARAN</a:t>
            </a:r>
          </a:p>
          <a:p>
            <a:pPr>
              <a:buFontTx/>
              <a:buChar char="-"/>
            </a:pPr>
            <a:r>
              <a:rPr lang="en-US" dirty="0"/>
              <a:t>PROGRAM TAHUNAN DAN SEMESTER</a:t>
            </a:r>
          </a:p>
          <a:p>
            <a:pPr>
              <a:buFontTx/>
              <a:buChar char="-"/>
            </a:pPr>
            <a:r>
              <a:rPr lang="en-US" dirty="0"/>
              <a:t>SILABUS</a:t>
            </a:r>
          </a:p>
          <a:p>
            <a:pPr>
              <a:buFontTx/>
              <a:buChar char="-"/>
            </a:pPr>
            <a:r>
              <a:rPr lang="en-US" dirty="0"/>
              <a:t>RPP</a:t>
            </a:r>
          </a:p>
          <a:p>
            <a:pPr>
              <a:buFontTx/>
              <a:buChar char="-"/>
            </a:pPr>
            <a:r>
              <a:rPr lang="en-US" dirty="0"/>
              <a:t>LAMPIRAN RPP (PENILAIAN, MODUL)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235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880CC-22C5-4A7B-A9B5-CA09C1D16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TUPOKSI KEPALA SEKOLAH</a:t>
            </a:r>
            <a:br>
              <a:rPr lang="en-US" dirty="0"/>
            </a:br>
            <a:r>
              <a:rPr lang="en-US" dirty="0"/>
              <a:t>PROGRAM KEWIRAUSAHAAN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9CCA50-4890-4E5C-8209-5C935C7237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MERENCANAKAN PROGRAM ( </a:t>
            </a:r>
            <a:r>
              <a:rPr lang="en-US" dirty="0" err="1"/>
              <a:t>merencanakan</a:t>
            </a:r>
            <a:r>
              <a:rPr lang="en-US" dirty="0"/>
              <a:t> program kewirausahaan dan program </a:t>
            </a:r>
            <a:r>
              <a:rPr lang="en-US" dirty="0" err="1"/>
              <a:t>monev</a:t>
            </a:r>
            <a:r>
              <a:rPr lang="en-US" dirty="0"/>
              <a:t> )</a:t>
            </a:r>
          </a:p>
          <a:p>
            <a:r>
              <a:rPr lang="en-US" dirty="0"/>
              <a:t>MELAKSANAKAN (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kewirausahaan </a:t>
            </a:r>
            <a:r>
              <a:rPr lang="en-US" dirty="0" err="1"/>
              <a:t>disekolah</a:t>
            </a:r>
            <a:r>
              <a:rPr lang="en-US" dirty="0"/>
              <a:t>,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sk</a:t>
            </a:r>
            <a:r>
              <a:rPr lang="en-US" dirty="0"/>
              <a:t> </a:t>
            </a:r>
            <a:r>
              <a:rPr lang="en-US" dirty="0" err="1"/>
              <a:t>tim</a:t>
            </a:r>
            <a:r>
              <a:rPr lang="en-US" dirty="0"/>
              <a:t> </a:t>
            </a:r>
            <a:r>
              <a:rPr lang="en-US" dirty="0" err="1"/>
              <a:t>pengelola</a:t>
            </a:r>
            <a:r>
              <a:rPr lang="en-US" dirty="0"/>
              <a:t>,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bukti</a:t>
            </a:r>
            <a:r>
              <a:rPr lang="en-US" dirty="0"/>
              <a:t> </a:t>
            </a:r>
            <a:r>
              <a:rPr lang="en-US" dirty="0" err="1"/>
              <a:t>fisik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)</a:t>
            </a:r>
          </a:p>
          <a:p>
            <a:r>
              <a:rPr lang="en-US" dirty="0"/>
              <a:t>MENGEVALUASI (</a:t>
            </a:r>
            <a:r>
              <a:rPr lang="en-US" dirty="0" err="1"/>
              <a:t>melaksanakan</a:t>
            </a:r>
            <a:r>
              <a:rPr lang="en-US" dirty="0"/>
              <a:t> </a:t>
            </a:r>
            <a:r>
              <a:rPr lang="en-US" dirty="0" err="1"/>
              <a:t>monev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instrument </a:t>
            </a:r>
            <a:r>
              <a:rPr lang="en-US" dirty="0" err="1"/>
              <a:t>monev</a:t>
            </a:r>
            <a:r>
              <a:rPr lang="en-US" dirty="0"/>
              <a:t> yang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dilaksanakan</a:t>
            </a:r>
            <a:r>
              <a:rPr lang="en-US" dirty="0"/>
              <a:t> )</a:t>
            </a:r>
          </a:p>
          <a:p>
            <a:r>
              <a:rPr lang="en-US" dirty="0"/>
              <a:t>MELAKSANAKAN  TINDAK LANJUT (program </a:t>
            </a:r>
            <a:r>
              <a:rPr lang="en-US" dirty="0" err="1"/>
              <a:t>tindk</a:t>
            </a:r>
            <a:r>
              <a:rPr lang="en-US" dirty="0"/>
              <a:t> </a:t>
            </a:r>
            <a:r>
              <a:rPr lang="en-US" dirty="0" err="1"/>
              <a:t>lanjut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monev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544759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866FA-C46D-4F06-B5CC-E4FEA46F5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KONSEP KEWIRAUSAHAAN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D11F74-C7AE-4BC2-8566-8F333B7A22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/>
              <a:t>Sampai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konsep</a:t>
            </a:r>
            <a:r>
              <a:rPr lang="en-US" dirty="0"/>
              <a:t> kewirausahaan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/>
              <a:t>terus</a:t>
            </a:r>
            <a:r>
              <a:rPr lang="en-US" dirty="0"/>
              <a:t> </a:t>
            </a:r>
            <a:r>
              <a:rPr lang="en-US" dirty="0" err="1"/>
              <a:t>berkembang</a:t>
            </a:r>
            <a:r>
              <a:rPr lang="en-US" dirty="0"/>
              <a:t>. </a:t>
            </a:r>
            <a:r>
              <a:rPr lang="en-US" dirty="0" err="1"/>
              <a:t>Kewirausahan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sikap</a:t>
            </a:r>
            <a:r>
              <a:rPr lang="en-US" dirty="0"/>
              <a:t>, </a:t>
            </a:r>
            <a:r>
              <a:rPr lang="en-US" dirty="0" err="1"/>
              <a:t>jiwa</a:t>
            </a:r>
            <a:r>
              <a:rPr lang="en-US" dirty="0"/>
              <a:t> dan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menciptakan</a:t>
            </a:r>
            <a:r>
              <a:rPr lang="en-US" dirty="0"/>
              <a:t> </a:t>
            </a:r>
            <a:r>
              <a:rPr lang="en-US" dirty="0" err="1"/>
              <a:t>sesuatu</a:t>
            </a:r>
            <a:r>
              <a:rPr lang="en-US" dirty="0"/>
              <a:t> yang </a:t>
            </a:r>
            <a:r>
              <a:rPr lang="en-US" dirty="0" err="1"/>
              <a:t>baru</a:t>
            </a:r>
            <a:r>
              <a:rPr lang="en-US" dirty="0"/>
              <a:t> yang sangat </a:t>
            </a:r>
            <a:r>
              <a:rPr lang="en-US" dirty="0" err="1"/>
              <a:t>bernilai</a:t>
            </a:r>
            <a:r>
              <a:rPr lang="en-US" dirty="0"/>
              <a:t> dan </a:t>
            </a:r>
            <a:r>
              <a:rPr lang="en-US" dirty="0" err="1"/>
              <a:t>berguna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dirinya</a:t>
            </a:r>
            <a:r>
              <a:rPr lang="en-US" dirty="0"/>
              <a:t> dan orang lain. Kewirausahaan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sikap</a:t>
            </a:r>
            <a:r>
              <a:rPr lang="en-US" dirty="0"/>
              <a:t> mental dan </a:t>
            </a:r>
            <a:r>
              <a:rPr lang="en-US" dirty="0" err="1"/>
              <a:t>jiwa</a:t>
            </a:r>
            <a:r>
              <a:rPr lang="en-US" dirty="0"/>
              <a:t> yang </a:t>
            </a:r>
            <a:r>
              <a:rPr lang="en-US" dirty="0" err="1"/>
              <a:t>selalu</a:t>
            </a:r>
            <a:r>
              <a:rPr lang="en-US" dirty="0"/>
              <a:t> </a:t>
            </a:r>
            <a:r>
              <a:rPr lang="en-US" dirty="0" err="1"/>
              <a:t>aktif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kreatif</a:t>
            </a:r>
            <a:r>
              <a:rPr lang="en-US" dirty="0"/>
              <a:t> </a:t>
            </a:r>
            <a:r>
              <a:rPr lang="en-US" dirty="0" err="1"/>
              <a:t>berdaya</a:t>
            </a:r>
            <a:r>
              <a:rPr lang="en-US" dirty="0"/>
              <a:t>, </a:t>
            </a:r>
            <a:r>
              <a:rPr lang="en-US" dirty="0" err="1"/>
              <a:t>bercipta</a:t>
            </a:r>
            <a:r>
              <a:rPr lang="en-US" dirty="0"/>
              <a:t>, </a:t>
            </a:r>
            <a:r>
              <a:rPr lang="en-US" dirty="0" err="1"/>
              <a:t>berkarya</a:t>
            </a:r>
            <a:r>
              <a:rPr lang="en-US" dirty="0"/>
              <a:t> dan </a:t>
            </a:r>
            <a:r>
              <a:rPr lang="en-US" dirty="0" err="1"/>
              <a:t>bersahaja</a:t>
            </a:r>
            <a:r>
              <a:rPr lang="en-US" dirty="0"/>
              <a:t> dan </a:t>
            </a:r>
            <a:r>
              <a:rPr lang="en-US" dirty="0" err="1"/>
              <a:t>berusaha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rangka</a:t>
            </a:r>
            <a:r>
              <a:rPr lang="en-US" dirty="0"/>
              <a:t> </a:t>
            </a:r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pendapatan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usahanya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 err="1"/>
              <a:t>Karakter</a:t>
            </a:r>
            <a:r>
              <a:rPr lang="en-US" dirty="0"/>
              <a:t> kewirausahaan </a:t>
            </a:r>
            <a:r>
              <a:rPr lang="en-US" dirty="0" err="1"/>
              <a:t>seorang</a:t>
            </a:r>
            <a:r>
              <a:rPr lang="en-US" dirty="0"/>
              <a:t> Kepala sekolah </a:t>
            </a:r>
            <a:r>
              <a:rPr lang="en-US" dirty="0" err="1"/>
              <a:t>ada</a:t>
            </a:r>
            <a:r>
              <a:rPr lang="en-US" dirty="0"/>
              <a:t> pada  </a:t>
            </a:r>
            <a:r>
              <a:rPr lang="en-US" dirty="0" err="1"/>
              <a:t>perubahan</a:t>
            </a:r>
            <a:r>
              <a:rPr lang="en-US" dirty="0"/>
              <a:t>,   </a:t>
            </a:r>
            <a:r>
              <a:rPr lang="en-US" dirty="0" err="1"/>
              <a:t>pembaharuan</a:t>
            </a:r>
            <a:r>
              <a:rPr lang="en-US" dirty="0"/>
              <a:t>, </a:t>
            </a:r>
            <a:r>
              <a:rPr lang="en-US" dirty="0" err="1"/>
              <a:t>kemajuan</a:t>
            </a:r>
            <a:r>
              <a:rPr lang="en-US" dirty="0"/>
              <a:t> dan </a:t>
            </a:r>
            <a:r>
              <a:rPr lang="en-US" dirty="0" err="1"/>
              <a:t>tantangan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 err="1"/>
              <a:t>Seseorang</a:t>
            </a:r>
            <a:r>
              <a:rPr lang="en-US" dirty="0"/>
              <a:t> Kepala sekolah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menjalankan</a:t>
            </a:r>
            <a:r>
              <a:rPr lang="en-US" dirty="0"/>
              <a:t> </a:t>
            </a:r>
            <a:r>
              <a:rPr lang="en-US" dirty="0" err="1"/>
              <a:t>tupoksi</a:t>
            </a:r>
            <a:r>
              <a:rPr lang="en-US" dirty="0"/>
              <a:t> kewirausahaan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seseorang</a:t>
            </a:r>
            <a:r>
              <a:rPr lang="en-US" dirty="0"/>
              <a:t> yang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jiwa</a:t>
            </a:r>
            <a:r>
              <a:rPr lang="en-US" dirty="0"/>
              <a:t> dan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berkreasi</a:t>
            </a:r>
            <a:r>
              <a:rPr lang="en-US" dirty="0"/>
              <a:t> dan </a:t>
            </a:r>
            <a:r>
              <a:rPr lang="en-US" dirty="0" err="1"/>
              <a:t>berinovasi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1066744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A2CB3-4C91-4288-AEDE-9DCEAF4DD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KOMPETENSI KEPALA SEKOLAH DIBIDANG KEWIRAUSAHAAN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14D1A8-6A14-4053-BB80-CCFC980962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Menciptakan</a:t>
            </a:r>
            <a:r>
              <a:rPr lang="en-US" dirty="0"/>
              <a:t> </a:t>
            </a:r>
            <a:r>
              <a:rPr lang="en-US" dirty="0" err="1"/>
              <a:t>inovasi</a:t>
            </a:r>
            <a:r>
              <a:rPr lang="en-US" dirty="0"/>
              <a:t> yang </a:t>
            </a:r>
            <a:r>
              <a:rPr lang="en-US" dirty="0" err="1"/>
              <a:t>bermanfaat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pengembangan</a:t>
            </a:r>
            <a:r>
              <a:rPr lang="en-US" dirty="0"/>
              <a:t> sekolah;  Kepala sekolah </a:t>
            </a:r>
            <a:r>
              <a:rPr lang="en-US" dirty="0" err="1"/>
              <a:t>dituntut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menciptakan</a:t>
            </a:r>
            <a:r>
              <a:rPr lang="en-US" dirty="0"/>
              <a:t> </a:t>
            </a:r>
            <a:r>
              <a:rPr lang="en-US" dirty="0" err="1"/>
              <a:t>gagasan-gagasan</a:t>
            </a:r>
            <a:r>
              <a:rPr lang="en-US" dirty="0"/>
              <a:t> yang </a:t>
            </a:r>
            <a:r>
              <a:rPr lang="en-US" dirty="0" err="1"/>
              <a:t>kreatif</a:t>
            </a:r>
            <a:r>
              <a:rPr lang="en-US" dirty="0"/>
              <a:t>, </a:t>
            </a:r>
            <a:r>
              <a:rPr lang="en-US" dirty="0" err="1"/>
              <a:t>baru</a:t>
            </a:r>
            <a:r>
              <a:rPr lang="en-US" dirty="0"/>
              <a:t>, dan </a:t>
            </a:r>
            <a:r>
              <a:rPr lang="en-US" dirty="0" err="1"/>
              <a:t>berbeda</a:t>
            </a:r>
            <a:r>
              <a:rPr lang="en-US" dirty="0"/>
              <a:t>,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: proses </a:t>
            </a:r>
            <a:r>
              <a:rPr lang="en-US" dirty="0" err="1"/>
              <a:t>pengelolaan</a:t>
            </a:r>
            <a:r>
              <a:rPr lang="en-US" dirty="0"/>
              <a:t> sekolah (</a:t>
            </a:r>
            <a:r>
              <a:rPr lang="en-US" dirty="0" err="1"/>
              <a:t>perencanaan</a:t>
            </a:r>
            <a:r>
              <a:rPr lang="en-US" dirty="0"/>
              <a:t>, </a:t>
            </a:r>
            <a:r>
              <a:rPr lang="en-US" dirty="0" err="1"/>
              <a:t>pengorganisasian</a:t>
            </a:r>
            <a:r>
              <a:rPr lang="en-US" dirty="0"/>
              <a:t>, </a:t>
            </a:r>
            <a:r>
              <a:rPr lang="en-US" dirty="0" err="1"/>
              <a:t>pelaksanaan</a:t>
            </a:r>
            <a:r>
              <a:rPr lang="en-US" dirty="0"/>
              <a:t>, dan </a:t>
            </a:r>
            <a:r>
              <a:rPr lang="en-US" dirty="0" err="1"/>
              <a:t>pengawasan</a:t>
            </a:r>
            <a:r>
              <a:rPr lang="en-US" dirty="0"/>
              <a:t>); </a:t>
            </a:r>
            <a:r>
              <a:rPr lang="en-US" dirty="0" err="1"/>
              <a:t>muatan</a:t>
            </a:r>
            <a:r>
              <a:rPr lang="en-US" dirty="0"/>
              <a:t> </a:t>
            </a:r>
            <a:r>
              <a:rPr lang="en-US" dirty="0" err="1"/>
              <a:t>lokal</a:t>
            </a:r>
            <a:r>
              <a:rPr lang="en-US" dirty="0"/>
              <a:t> yang </a:t>
            </a:r>
            <a:r>
              <a:rPr lang="en-US" dirty="0" err="1"/>
              <a:t>bernilai</a:t>
            </a:r>
            <a:r>
              <a:rPr lang="en-US" dirty="0"/>
              <a:t> kewirausahaan; dan </a:t>
            </a:r>
            <a:r>
              <a:rPr lang="en-US" dirty="0" err="1"/>
              <a:t>pendayagunaan</a:t>
            </a:r>
            <a:r>
              <a:rPr lang="en-US" dirty="0"/>
              <a:t> </a:t>
            </a:r>
            <a:r>
              <a:rPr lang="en-US" dirty="0" err="1"/>
              <a:t>sumberdaya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 (uang, </a:t>
            </a:r>
            <a:r>
              <a:rPr lang="en-US" dirty="0" err="1"/>
              <a:t>sarpras</a:t>
            </a:r>
            <a:r>
              <a:rPr lang="en-US" dirty="0"/>
              <a:t>, </a:t>
            </a:r>
            <a:r>
              <a:rPr lang="en-US" dirty="0" err="1"/>
              <a:t>informasi</a:t>
            </a:r>
            <a:r>
              <a:rPr lang="en-US" dirty="0"/>
              <a:t>) dan </a:t>
            </a:r>
            <a:r>
              <a:rPr lang="en-US" dirty="0" err="1"/>
              <a:t>pembelajaran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0330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7B2264-BACE-4F11-A339-EB978C824F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Memiliki </a:t>
            </a:r>
            <a:r>
              <a:rPr lang="en-US" dirty="0" err="1"/>
              <a:t>motivasi</a:t>
            </a:r>
            <a:r>
              <a:rPr lang="en-US" dirty="0"/>
              <a:t> yang </a:t>
            </a:r>
            <a:r>
              <a:rPr lang="en-US" dirty="0" err="1"/>
              <a:t>kuat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sukses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melaksanakan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pokok</a:t>
            </a:r>
            <a:r>
              <a:rPr lang="en-US" dirty="0"/>
              <a:t> dan </a:t>
            </a:r>
            <a:r>
              <a:rPr lang="en-US" dirty="0" err="1"/>
              <a:t>fungsinya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pemimpin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; </a:t>
            </a:r>
            <a:r>
              <a:rPr lang="en-US" dirty="0" err="1"/>
              <a:t>kepala</a:t>
            </a:r>
            <a:r>
              <a:rPr lang="en-US" dirty="0"/>
              <a:t> sekolah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keyakinan</a:t>
            </a:r>
            <a:r>
              <a:rPr lang="en-US" dirty="0"/>
              <a:t> yang </a:t>
            </a:r>
            <a:r>
              <a:rPr lang="en-US" dirty="0" err="1"/>
              <a:t>kuat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ia</a:t>
            </a:r>
            <a:r>
              <a:rPr lang="en-US" dirty="0"/>
              <a:t>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mencapai</a:t>
            </a:r>
            <a:r>
              <a:rPr lang="en-US" dirty="0"/>
              <a:t> </a:t>
            </a:r>
            <a:r>
              <a:rPr lang="en-US" dirty="0" err="1"/>
              <a:t>keberhasilan</a:t>
            </a:r>
            <a:r>
              <a:rPr lang="en-US" dirty="0"/>
              <a:t>;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visi</a:t>
            </a:r>
            <a:r>
              <a:rPr lang="en-US" dirty="0"/>
              <a:t> </a:t>
            </a:r>
            <a:r>
              <a:rPr lang="en-US" dirty="0" err="1"/>
              <a:t>sukses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kepala</a:t>
            </a:r>
            <a:r>
              <a:rPr lang="en-US" dirty="0"/>
              <a:t> sekolah; </a:t>
            </a:r>
            <a:r>
              <a:rPr lang="en-US" dirty="0" err="1"/>
              <a:t>melaksanakan</a:t>
            </a:r>
            <a:r>
              <a:rPr lang="en-US" dirty="0"/>
              <a:t> strategi yang </a:t>
            </a:r>
            <a:r>
              <a:rPr lang="en-US" dirty="0" err="1"/>
              <a:t>tepat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mencapai</a:t>
            </a:r>
            <a:r>
              <a:rPr lang="en-US" dirty="0"/>
              <a:t> </a:t>
            </a:r>
            <a:r>
              <a:rPr lang="en-US" dirty="0" err="1"/>
              <a:t>visi</a:t>
            </a:r>
            <a:r>
              <a:rPr lang="en-US" dirty="0"/>
              <a:t> </a:t>
            </a:r>
            <a:r>
              <a:rPr lang="en-US" dirty="0" err="1"/>
              <a:t>suksesnya</a:t>
            </a:r>
            <a:r>
              <a:rPr lang="en-US" dirty="0"/>
              <a:t>; </a:t>
            </a:r>
            <a:r>
              <a:rPr lang="en-US" dirty="0" err="1"/>
              <a:t>berani</a:t>
            </a:r>
            <a:r>
              <a:rPr lang="en-US" dirty="0"/>
              <a:t> </a:t>
            </a:r>
            <a:r>
              <a:rPr lang="en-US" dirty="0" err="1"/>
              <a:t>menghadapi</a:t>
            </a:r>
            <a:r>
              <a:rPr lang="en-US" dirty="0"/>
              <a:t> </a:t>
            </a:r>
            <a:r>
              <a:rPr lang="en-US" dirty="0" err="1"/>
              <a:t>risiko</a:t>
            </a:r>
            <a:r>
              <a:rPr lang="en-US" dirty="0"/>
              <a:t> yang </a:t>
            </a:r>
            <a:r>
              <a:rPr lang="en-US" dirty="0" err="1"/>
              <a:t>ditimbulkan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visi</a:t>
            </a:r>
            <a:r>
              <a:rPr lang="en-US" dirty="0"/>
              <a:t> dan strategi yang </a:t>
            </a:r>
            <a:r>
              <a:rPr lang="en-US" dirty="0" err="1"/>
              <a:t>dilaksanakan</a:t>
            </a:r>
            <a:r>
              <a:rPr lang="en-US" dirty="0"/>
              <a:t>; </a:t>
            </a:r>
            <a:r>
              <a:rPr lang="en-US" dirty="0" err="1"/>
              <a:t>melaksanakan</a:t>
            </a:r>
            <a:r>
              <a:rPr lang="en-US" dirty="0"/>
              <a:t> </a:t>
            </a:r>
            <a:r>
              <a:rPr lang="en-US" dirty="0" err="1"/>
              <a:t>refleksi</a:t>
            </a:r>
            <a:r>
              <a:rPr lang="en-US" dirty="0"/>
              <a:t> dan </a:t>
            </a:r>
            <a:r>
              <a:rPr lang="en-US" dirty="0" err="1"/>
              <a:t>perbaikan</a:t>
            </a:r>
            <a:r>
              <a:rPr lang="en-US" dirty="0"/>
              <a:t> </a:t>
            </a:r>
            <a:r>
              <a:rPr lang="en-US" dirty="0" err="1"/>
              <a:t>terus-menerus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menjalankan</a:t>
            </a:r>
            <a:r>
              <a:rPr lang="en-US" dirty="0"/>
              <a:t> strategi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mencapai</a:t>
            </a:r>
            <a:r>
              <a:rPr lang="en-US" dirty="0"/>
              <a:t> </a:t>
            </a:r>
            <a:r>
              <a:rPr lang="en-US" dirty="0" err="1"/>
              <a:t>keberhasilan</a:t>
            </a:r>
            <a:r>
              <a:rPr lang="en-US" dirty="0"/>
              <a:t> </a:t>
            </a:r>
            <a:r>
              <a:rPr lang="en-US" dirty="0" err="1"/>
              <a:t>visinya</a:t>
            </a:r>
            <a:r>
              <a:rPr lang="en-US" dirty="0"/>
              <a:t>; dan </a:t>
            </a:r>
            <a:r>
              <a:rPr lang="en-US" dirty="0" err="1"/>
              <a:t>meraih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prestasi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berkesinambungan</a:t>
            </a:r>
            <a:r>
              <a:rPr lang="en-US" dirty="0"/>
              <a:t> pada </a:t>
            </a:r>
            <a:r>
              <a:rPr lang="en-US" dirty="0" err="1"/>
              <a:t>bidang-bidang</a:t>
            </a:r>
            <a:r>
              <a:rPr lang="en-US" dirty="0"/>
              <a:t> yang </a:t>
            </a:r>
            <a:r>
              <a:rPr lang="en-US" dirty="0" err="1"/>
              <a:t>relevan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dan </a:t>
            </a:r>
            <a:r>
              <a:rPr lang="en-US" dirty="0" err="1"/>
              <a:t>fungsinya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kepala</a:t>
            </a:r>
            <a:r>
              <a:rPr lang="en-US" dirty="0"/>
              <a:t> sekolah pada </a:t>
            </a:r>
            <a:r>
              <a:rPr lang="en-US" dirty="0" err="1"/>
              <a:t>tingkat</a:t>
            </a:r>
            <a:r>
              <a:rPr lang="en-US" dirty="0"/>
              <a:t> </a:t>
            </a:r>
            <a:r>
              <a:rPr lang="en-US" dirty="0" err="1"/>
              <a:t>kabupaten</a:t>
            </a:r>
            <a:r>
              <a:rPr lang="en-US" dirty="0"/>
              <a:t>/</a:t>
            </a:r>
            <a:r>
              <a:rPr lang="en-US" dirty="0" err="1"/>
              <a:t>kota</a:t>
            </a:r>
            <a:r>
              <a:rPr lang="en-US" dirty="0"/>
              <a:t>, </a:t>
            </a:r>
            <a:r>
              <a:rPr lang="en-US" dirty="0" err="1"/>
              <a:t>provinsi</a:t>
            </a:r>
            <a:r>
              <a:rPr lang="en-US" dirty="0"/>
              <a:t>, </a:t>
            </a:r>
            <a:r>
              <a:rPr lang="en-US" dirty="0" err="1"/>
              <a:t>nasional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internasional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8117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2FACE4-8E42-4925-8485-2C0FA90334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4946" y="1900362"/>
            <a:ext cx="9603275" cy="5355027"/>
          </a:xfrm>
        </p:spPr>
        <p:txBody>
          <a:bodyPr>
            <a:normAutofit/>
          </a:bodyPr>
          <a:lstStyle/>
          <a:p>
            <a:r>
              <a:rPr lang="en-US" dirty="0" err="1"/>
              <a:t>Memotivasi</a:t>
            </a:r>
            <a:r>
              <a:rPr lang="en-US" dirty="0"/>
              <a:t> </a:t>
            </a:r>
            <a:r>
              <a:rPr lang="en-US" dirty="0" err="1"/>
              <a:t>warga</a:t>
            </a:r>
            <a:r>
              <a:rPr lang="en-US" dirty="0"/>
              <a:t> sekolah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sukses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melaksanakan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pokok</a:t>
            </a:r>
            <a:r>
              <a:rPr lang="en-US" dirty="0"/>
              <a:t> dan </a:t>
            </a:r>
            <a:r>
              <a:rPr lang="en-US" dirty="0" err="1"/>
              <a:t>fungsinya</a:t>
            </a:r>
            <a:r>
              <a:rPr lang="en-US" dirty="0"/>
              <a:t> masing-masing;  Sekolah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mengusahakan</a:t>
            </a:r>
            <a:r>
              <a:rPr lang="en-US" dirty="0"/>
              <a:t> agar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warga</a:t>
            </a:r>
            <a:r>
              <a:rPr lang="en-US" dirty="0"/>
              <a:t> sekolah: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visi</a:t>
            </a:r>
            <a:r>
              <a:rPr lang="en-US" dirty="0"/>
              <a:t> </a:t>
            </a:r>
            <a:r>
              <a:rPr lang="en-US" dirty="0" err="1"/>
              <a:t>sukses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menjalankan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pokok</a:t>
            </a:r>
            <a:r>
              <a:rPr lang="en-US" dirty="0"/>
              <a:t> dan </a:t>
            </a:r>
            <a:r>
              <a:rPr lang="en-US" dirty="0" err="1"/>
              <a:t>fungsi</a:t>
            </a:r>
            <a:r>
              <a:rPr lang="en-US" dirty="0"/>
              <a:t> masing-masing yang </a:t>
            </a:r>
            <a:r>
              <a:rPr lang="en-US" dirty="0" err="1"/>
              <a:t>sejalan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visi</a:t>
            </a:r>
            <a:r>
              <a:rPr lang="en-US" dirty="0"/>
              <a:t>, </a:t>
            </a:r>
            <a:r>
              <a:rPr lang="en-US" dirty="0" err="1"/>
              <a:t>misi</a:t>
            </a:r>
            <a:r>
              <a:rPr lang="en-US" dirty="0"/>
              <a:t>, dan </a:t>
            </a:r>
            <a:r>
              <a:rPr lang="en-US" dirty="0" err="1"/>
              <a:t>kepala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sekolah; </a:t>
            </a:r>
            <a:r>
              <a:rPr lang="en-US" dirty="0" err="1"/>
              <a:t>melaksanakan</a:t>
            </a:r>
            <a:r>
              <a:rPr lang="en-US" dirty="0"/>
              <a:t> strategi yang </a:t>
            </a:r>
            <a:r>
              <a:rPr lang="en-US" dirty="0" err="1"/>
              <a:t>tepat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mencapai</a:t>
            </a:r>
            <a:r>
              <a:rPr lang="en-US" dirty="0"/>
              <a:t> </a:t>
            </a:r>
            <a:r>
              <a:rPr lang="en-US" dirty="0" err="1"/>
              <a:t>visi</a:t>
            </a:r>
            <a:r>
              <a:rPr lang="en-US" dirty="0"/>
              <a:t> </a:t>
            </a:r>
            <a:r>
              <a:rPr lang="en-US" dirty="0" err="1"/>
              <a:t>sukses</a:t>
            </a:r>
            <a:r>
              <a:rPr lang="en-US" dirty="0"/>
              <a:t> masing-masing; </a:t>
            </a:r>
            <a:r>
              <a:rPr lang="en-US" dirty="0" err="1"/>
              <a:t>melaksanakan</a:t>
            </a:r>
            <a:r>
              <a:rPr lang="en-US" dirty="0"/>
              <a:t> </a:t>
            </a:r>
            <a:r>
              <a:rPr lang="en-US" dirty="0" err="1"/>
              <a:t>refleksi</a:t>
            </a:r>
            <a:r>
              <a:rPr lang="en-US" dirty="0"/>
              <a:t> dan </a:t>
            </a:r>
            <a:r>
              <a:rPr lang="en-US" dirty="0" err="1"/>
              <a:t>perbaikan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kinerjanya</a:t>
            </a:r>
            <a:r>
              <a:rPr lang="en-US" dirty="0"/>
              <a:t> </a:t>
            </a:r>
            <a:r>
              <a:rPr lang="en-US" dirty="0" err="1"/>
              <a:t>menuju</a:t>
            </a:r>
            <a:r>
              <a:rPr lang="en-US" dirty="0"/>
              <a:t> </a:t>
            </a:r>
            <a:r>
              <a:rPr lang="en-US" dirty="0" err="1"/>
              <a:t>pencapaian</a:t>
            </a:r>
            <a:r>
              <a:rPr lang="en-US" dirty="0"/>
              <a:t> </a:t>
            </a:r>
            <a:r>
              <a:rPr lang="en-US" dirty="0" err="1"/>
              <a:t>visi</a:t>
            </a:r>
            <a:r>
              <a:rPr lang="en-US" dirty="0"/>
              <a:t> </a:t>
            </a:r>
            <a:r>
              <a:rPr lang="en-US" dirty="0" err="1"/>
              <a:t>suksesnya</a:t>
            </a:r>
            <a:r>
              <a:rPr lang="en-US" dirty="0"/>
              <a:t>; dan </a:t>
            </a:r>
            <a:r>
              <a:rPr lang="en-US" dirty="0" err="1"/>
              <a:t>mencapai</a:t>
            </a:r>
            <a:r>
              <a:rPr lang="en-US" dirty="0"/>
              <a:t> </a:t>
            </a:r>
            <a:r>
              <a:rPr lang="en-US" dirty="0" err="1"/>
              <a:t>prestasi-prestasi</a:t>
            </a:r>
            <a:r>
              <a:rPr lang="en-US" dirty="0"/>
              <a:t> yang </a:t>
            </a:r>
            <a:r>
              <a:rPr lang="en-US" dirty="0" err="1"/>
              <a:t>relevan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pokok</a:t>
            </a:r>
            <a:r>
              <a:rPr lang="en-US" dirty="0"/>
              <a:t> dan </a:t>
            </a:r>
            <a:r>
              <a:rPr lang="en-US" dirty="0" err="1"/>
              <a:t>fungsi</a:t>
            </a:r>
            <a:r>
              <a:rPr lang="en-US" dirty="0"/>
              <a:t> masing-masing pada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tingkatan</a:t>
            </a:r>
            <a:r>
              <a:rPr lang="en-US" dirty="0"/>
              <a:t>, </a:t>
            </a:r>
            <a:r>
              <a:rPr lang="en-US" dirty="0" err="1"/>
              <a:t>antara</a:t>
            </a:r>
            <a:r>
              <a:rPr lang="en-US" dirty="0"/>
              <a:t> lain </a:t>
            </a:r>
            <a:r>
              <a:rPr lang="en-US" dirty="0" err="1"/>
              <a:t>tingkat</a:t>
            </a:r>
            <a:r>
              <a:rPr lang="en-US" dirty="0"/>
              <a:t> sekolah, </a:t>
            </a:r>
            <a:r>
              <a:rPr lang="en-US" dirty="0" err="1"/>
              <a:t>kecamatan</a:t>
            </a:r>
            <a:r>
              <a:rPr lang="en-US" dirty="0"/>
              <a:t>, </a:t>
            </a:r>
            <a:r>
              <a:rPr lang="en-US" dirty="0" err="1"/>
              <a:t>kabupaten</a:t>
            </a:r>
            <a:r>
              <a:rPr lang="en-US" dirty="0"/>
              <a:t>/</a:t>
            </a:r>
            <a:r>
              <a:rPr lang="en-US" dirty="0" err="1"/>
              <a:t>kota</a:t>
            </a:r>
            <a:r>
              <a:rPr lang="en-US" dirty="0"/>
              <a:t>, </a:t>
            </a:r>
            <a:r>
              <a:rPr lang="en-US" dirty="0" err="1"/>
              <a:t>provinsi</a:t>
            </a:r>
            <a:r>
              <a:rPr lang="en-US" dirty="0"/>
              <a:t>, </a:t>
            </a:r>
            <a:r>
              <a:rPr lang="en-US" dirty="0" err="1"/>
              <a:t>nasional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internasional</a:t>
            </a:r>
            <a:r>
              <a:rPr lang="en-US" dirty="0"/>
              <a:t>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432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891F8-5DA8-4EA7-970A-95DB90122B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141" y="1789220"/>
            <a:ext cx="9603275" cy="5068780"/>
          </a:xfrm>
        </p:spPr>
        <p:txBody>
          <a:bodyPr>
            <a:normAutofit/>
          </a:bodyPr>
          <a:lstStyle/>
          <a:p>
            <a:r>
              <a:rPr lang="en-US" dirty="0" err="1"/>
              <a:t>Pantang</a:t>
            </a:r>
            <a:r>
              <a:rPr lang="en-US" dirty="0"/>
              <a:t> </a:t>
            </a:r>
            <a:r>
              <a:rPr lang="en-US" dirty="0" err="1"/>
              <a:t>menyerah</a:t>
            </a:r>
            <a:r>
              <a:rPr lang="en-US" dirty="0"/>
              <a:t> dan </a:t>
            </a:r>
            <a:r>
              <a:rPr lang="en-US" dirty="0" err="1"/>
              <a:t>selalu</a:t>
            </a:r>
            <a:r>
              <a:rPr lang="en-US" dirty="0"/>
              <a:t> </a:t>
            </a:r>
            <a:r>
              <a:rPr lang="en-US" dirty="0" err="1"/>
              <a:t>mencari</a:t>
            </a:r>
            <a:r>
              <a:rPr lang="en-US" dirty="0"/>
              <a:t> </a:t>
            </a:r>
            <a:r>
              <a:rPr lang="en-US" dirty="0" err="1"/>
              <a:t>solusi</a:t>
            </a:r>
            <a:r>
              <a:rPr lang="en-US" dirty="0"/>
              <a:t> </a:t>
            </a:r>
            <a:r>
              <a:rPr lang="en-US" dirty="0" err="1"/>
              <a:t>terbaik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menghadapi</a:t>
            </a:r>
            <a:r>
              <a:rPr lang="en-US" dirty="0"/>
              <a:t> </a:t>
            </a:r>
            <a:r>
              <a:rPr lang="en-US" dirty="0" err="1"/>
              <a:t>kendala</a:t>
            </a:r>
            <a:r>
              <a:rPr lang="en-US" dirty="0"/>
              <a:t> yang </a:t>
            </a:r>
            <a:r>
              <a:rPr lang="en-US" dirty="0" err="1"/>
              <a:t>dihadapi</a:t>
            </a:r>
            <a:r>
              <a:rPr lang="en-US" dirty="0"/>
              <a:t> sekolah; Kepala sekolah </a:t>
            </a:r>
            <a:r>
              <a:rPr lang="en-US" dirty="0" err="1"/>
              <a:t>harus</a:t>
            </a:r>
            <a:r>
              <a:rPr lang="en-US" dirty="0"/>
              <a:t>: </a:t>
            </a:r>
            <a:r>
              <a:rPr lang="en-US" dirty="0" err="1"/>
              <a:t>berpendirian</a:t>
            </a:r>
            <a:r>
              <a:rPr lang="en-US" dirty="0"/>
              <a:t> </a:t>
            </a:r>
            <a:r>
              <a:rPr lang="en-US" dirty="0" err="1"/>
              <a:t>kuat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menperjuangkan</a:t>
            </a:r>
            <a:r>
              <a:rPr lang="en-US" dirty="0"/>
              <a:t> </a:t>
            </a:r>
            <a:r>
              <a:rPr lang="en-US" dirty="0" err="1"/>
              <a:t>pencapaian</a:t>
            </a:r>
            <a:r>
              <a:rPr lang="en-US" dirty="0"/>
              <a:t> </a:t>
            </a:r>
            <a:r>
              <a:rPr lang="en-US" dirty="0" err="1"/>
              <a:t>visi</a:t>
            </a:r>
            <a:r>
              <a:rPr lang="en-US" dirty="0"/>
              <a:t> </a:t>
            </a:r>
            <a:r>
              <a:rPr lang="en-US" dirty="0" err="1"/>
              <a:t>suksesnya</a:t>
            </a:r>
            <a:r>
              <a:rPr lang="en-US" dirty="0"/>
              <a:t>;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mengidentifikasi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tepat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</a:t>
            </a:r>
            <a:r>
              <a:rPr lang="en-US" dirty="0" err="1"/>
              <a:t>mendasar</a:t>
            </a:r>
            <a:r>
              <a:rPr lang="en-US" dirty="0"/>
              <a:t> dan </a:t>
            </a:r>
            <a:r>
              <a:rPr lang="en-US" dirty="0" err="1"/>
              <a:t>kendala</a:t>
            </a:r>
            <a:r>
              <a:rPr lang="en-US" dirty="0"/>
              <a:t> yang </a:t>
            </a:r>
            <a:r>
              <a:rPr lang="en-US" dirty="0" err="1"/>
              <a:t>dihadapi</a:t>
            </a:r>
            <a:r>
              <a:rPr lang="en-US" dirty="0"/>
              <a:t> sekolah;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mengidentifikasi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alternatif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 dan </a:t>
            </a:r>
            <a:r>
              <a:rPr lang="en-US" dirty="0" err="1"/>
              <a:t>kreatif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memecahkan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yang </a:t>
            </a:r>
            <a:r>
              <a:rPr lang="en-US" dirty="0" err="1"/>
              <a:t>dihadapi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menjalankan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pokok</a:t>
            </a:r>
            <a:r>
              <a:rPr lang="en-US" dirty="0"/>
              <a:t> dan </a:t>
            </a:r>
            <a:r>
              <a:rPr lang="en-US" dirty="0" err="1"/>
              <a:t>fungsinya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kepala</a:t>
            </a:r>
            <a:r>
              <a:rPr lang="en-US" dirty="0"/>
              <a:t> sekolah;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memilih</a:t>
            </a:r>
            <a:r>
              <a:rPr lang="en-US" dirty="0"/>
              <a:t> </a:t>
            </a:r>
            <a:r>
              <a:rPr lang="en-US" dirty="0" err="1"/>
              <a:t>alternatif</a:t>
            </a:r>
            <a:r>
              <a:rPr lang="en-US" dirty="0"/>
              <a:t> </a:t>
            </a:r>
            <a:r>
              <a:rPr lang="en-US" dirty="0" err="1"/>
              <a:t>terbaik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memecahkan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yang </a:t>
            </a:r>
            <a:r>
              <a:rPr lang="en-US" dirty="0" err="1"/>
              <a:t>dihadapi</a:t>
            </a:r>
            <a:r>
              <a:rPr lang="en-US" dirty="0"/>
              <a:t>; </a:t>
            </a:r>
            <a:r>
              <a:rPr lang="en-US" dirty="0" err="1"/>
              <a:t>melaksanakan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konsisten</a:t>
            </a:r>
            <a:r>
              <a:rPr lang="en-US" dirty="0"/>
              <a:t> </a:t>
            </a:r>
            <a:r>
              <a:rPr lang="en-US" dirty="0" err="1"/>
              <a:t>alternatif</a:t>
            </a:r>
            <a:r>
              <a:rPr lang="en-US" dirty="0"/>
              <a:t> yang </a:t>
            </a:r>
            <a:r>
              <a:rPr lang="en-US" dirty="0" err="1"/>
              <a:t>dipilih</a:t>
            </a:r>
            <a:r>
              <a:rPr lang="en-US" dirty="0"/>
              <a:t>; </a:t>
            </a:r>
            <a:r>
              <a:rPr lang="en-US" dirty="0" err="1"/>
              <a:t>melaksanakan</a:t>
            </a:r>
            <a:r>
              <a:rPr lang="en-US" dirty="0"/>
              <a:t> </a:t>
            </a:r>
            <a:r>
              <a:rPr lang="en-US" dirty="0" err="1"/>
              <a:t>evaluasi</a:t>
            </a:r>
            <a:r>
              <a:rPr lang="en-US" dirty="0"/>
              <a:t> dan </a:t>
            </a:r>
            <a:r>
              <a:rPr lang="en-US" dirty="0" err="1"/>
              <a:t>refleksi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yang </a:t>
            </a:r>
            <a:r>
              <a:rPr lang="en-US" dirty="0" err="1"/>
              <a:t>diidentifikasi</a:t>
            </a:r>
            <a:r>
              <a:rPr lang="en-US" dirty="0"/>
              <a:t> dan </a:t>
            </a:r>
            <a:r>
              <a:rPr lang="en-US" dirty="0" err="1"/>
              <a:t>pemecahan</a:t>
            </a:r>
            <a:r>
              <a:rPr lang="en-US" dirty="0"/>
              <a:t> yang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dilaksanakan</a:t>
            </a:r>
            <a:r>
              <a:rPr lang="en-US" dirty="0"/>
              <a:t>; dan 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terus-menerus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menemukan</a:t>
            </a:r>
            <a:r>
              <a:rPr lang="en-US" dirty="0"/>
              <a:t> </a:t>
            </a:r>
            <a:r>
              <a:rPr lang="en-US" dirty="0" err="1"/>
              <a:t>cara-cara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 dan </a:t>
            </a:r>
            <a:r>
              <a:rPr lang="en-US" dirty="0" err="1"/>
              <a:t>kreatif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mencari</a:t>
            </a:r>
            <a:r>
              <a:rPr lang="en-US" dirty="0"/>
              <a:t> </a:t>
            </a:r>
            <a:r>
              <a:rPr lang="en-US" dirty="0" err="1"/>
              <a:t>solusi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dan </a:t>
            </a:r>
            <a:r>
              <a:rPr lang="en-US" dirty="0" err="1"/>
              <a:t>kendala</a:t>
            </a:r>
            <a:r>
              <a:rPr lang="en-US" dirty="0"/>
              <a:t> yang </a:t>
            </a:r>
            <a:r>
              <a:rPr lang="en-US" dirty="0" err="1"/>
              <a:t>dihadapi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108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DB8E98-1353-49EA-843A-F472E58B92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Menerapkan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dan </a:t>
            </a:r>
            <a:r>
              <a:rPr lang="en-US" dirty="0" err="1"/>
              <a:t>prinsip-prinsip</a:t>
            </a:r>
            <a:r>
              <a:rPr lang="en-US" dirty="0"/>
              <a:t> kewirausahaan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mengembangkan</a:t>
            </a:r>
            <a:r>
              <a:rPr lang="en-US" dirty="0"/>
              <a:t> sekolah. Sekolah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mengembangkan</a:t>
            </a:r>
            <a:r>
              <a:rPr lang="en-US" dirty="0"/>
              <a:t> sekolah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menerapkan</a:t>
            </a:r>
            <a:r>
              <a:rPr lang="en-US" dirty="0"/>
              <a:t> </a:t>
            </a:r>
            <a:r>
              <a:rPr lang="en-US" dirty="0" err="1"/>
              <a:t>prinsip-prinsip</a:t>
            </a:r>
            <a:r>
              <a:rPr lang="en-US" dirty="0"/>
              <a:t>: </a:t>
            </a:r>
            <a:r>
              <a:rPr lang="en-US" dirty="0" err="1"/>
              <a:t>inovatif</a:t>
            </a:r>
            <a:r>
              <a:rPr lang="en-US" dirty="0"/>
              <a:t> dan </a:t>
            </a:r>
            <a:r>
              <a:rPr lang="en-US" dirty="0" err="1"/>
              <a:t>kreatif</a:t>
            </a:r>
            <a:r>
              <a:rPr lang="en-US" dirty="0"/>
              <a:t>; rasa </a:t>
            </a:r>
            <a:r>
              <a:rPr lang="en-US" dirty="0" err="1"/>
              <a:t>percaya</a:t>
            </a:r>
            <a:r>
              <a:rPr lang="en-US" dirty="0"/>
              <a:t> </a:t>
            </a:r>
            <a:r>
              <a:rPr lang="en-US" dirty="0" err="1"/>
              <a:t>diri</a:t>
            </a:r>
            <a:r>
              <a:rPr lang="en-US" dirty="0"/>
              <a:t> yang </a:t>
            </a:r>
            <a:r>
              <a:rPr lang="en-US" dirty="0" err="1"/>
              <a:t>kuat</a:t>
            </a:r>
            <a:r>
              <a:rPr lang="en-US" dirty="0"/>
              <a:t>; </a:t>
            </a:r>
            <a:r>
              <a:rPr lang="en-US" dirty="0" err="1"/>
              <a:t>berorientasi</a:t>
            </a:r>
            <a:r>
              <a:rPr lang="en-US" dirty="0"/>
              <a:t> pada </a:t>
            </a:r>
            <a:r>
              <a:rPr lang="en-US" dirty="0" err="1"/>
              <a:t>visi</a:t>
            </a:r>
            <a:r>
              <a:rPr lang="en-US" dirty="0"/>
              <a:t>, </a:t>
            </a:r>
            <a:r>
              <a:rPr lang="en-US" dirty="0" err="1"/>
              <a:t>misi</a:t>
            </a:r>
            <a:r>
              <a:rPr lang="en-US" dirty="0"/>
              <a:t>, dan </a:t>
            </a:r>
            <a:r>
              <a:rPr lang="en-US" dirty="0" err="1"/>
              <a:t>tujuan</a:t>
            </a:r>
            <a:r>
              <a:rPr lang="en-US" dirty="0"/>
              <a:t> sekolah; </a:t>
            </a:r>
            <a:r>
              <a:rPr lang="en-US" dirty="0" err="1"/>
              <a:t>kepala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keras</a:t>
            </a:r>
            <a:r>
              <a:rPr lang="en-US" dirty="0"/>
              <a:t> dan </a:t>
            </a:r>
            <a:r>
              <a:rPr lang="en-US" dirty="0" err="1"/>
              <a:t>pantang</a:t>
            </a:r>
            <a:r>
              <a:rPr lang="en-US" dirty="0"/>
              <a:t> </a:t>
            </a:r>
            <a:r>
              <a:rPr lang="en-US" dirty="0" err="1"/>
              <a:t>menyerah</a:t>
            </a:r>
            <a:r>
              <a:rPr lang="en-US" dirty="0"/>
              <a:t>; dan </a:t>
            </a:r>
            <a:r>
              <a:rPr lang="en-US" dirty="0" err="1"/>
              <a:t>bervisi</a:t>
            </a:r>
            <a:r>
              <a:rPr lang="en-US" dirty="0"/>
              <a:t> </a:t>
            </a:r>
            <a:r>
              <a:rPr lang="en-US" dirty="0" err="1"/>
              <a:t>pertumbuhan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06039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876502" y="152175"/>
            <a:ext cx="4438996" cy="582612"/>
          </a:xfrm>
        </p:spPr>
        <p:txBody>
          <a:bodyPr>
            <a:normAutofit/>
          </a:bodyPr>
          <a:lstStyle/>
          <a:p>
            <a:pPr algn="ctr"/>
            <a:r>
              <a:rPr lang="id-ID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Landasan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hukum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id-ID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04299" y="734787"/>
            <a:ext cx="10869433" cy="4984370"/>
          </a:xfrm>
        </p:spPr>
        <p:txBody>
          <a:bodyPr>
            <a:noAutofit/>
          </a:bodyPr>
          <a:lstStyle/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Pancasila dan Undang-Undang Dasar Republik Indonesia Tahun 1945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Undang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Undang No. 20 Tahun 2003 tentang Sistem Pendidikan Nasional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Permendiknas nomor 13 tahun 2007 tentang standar Kepala sekolah/madrasyah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Instruksi Presiden No. 4 Tahun 1995 tentang Gerakan Nasional Memasyakatkan dan Membudayakan Kewirausahaan. 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Pidato Presiden pada Nasional Summit Tahun 2010 telah mengamanatkan perlunya penggalakan jiwa kewirausahaan dan metodologi pendidikan yang lebih mengembangkan kewirausahaan.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mendiknas</a:t>
            </a:r>
            <a:r>
              <a:rPr lang="id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No. 63 Tahun 2009 tentang Penjaminan Mutu Pendidikan,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Permendikbud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no.20. 21, 22, 23, 24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tentang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SKL,standar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proses,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penilaian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sarpras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id-ID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mendikbud</a:t>
            </a:r>
            <a:r>
              <a:rPr lang="id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id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o.15 tahun 2018 ttg Pemenuhan Beban Kerja 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id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uru,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Kepala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id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ekolah,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dan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id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engawas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id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ekolah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Permendikbud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nomor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36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tahun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2018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tentang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struktur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kurikulum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>
                <a:srgbClr val="B71E42"/>
              </a:buClr>
              <a:buSzPct val="100000"/>
              <a:buFont typeface="+mj-lt"/>
              <a:buAutoNum type="arabicPeriod"/>
              <a:tabLst/>
              <a:defRPr/>
            </a:pPr>
            <a:r>
              <a: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Surat Keputusan Bersama Menteri Negara Koperasi dan UKM dan Menteri Pendidikan Nasional No. 02/SKB/MENEG/VI/2000 dan No. 4/U/SKB/2000 tertanggal 29 Juni 2000 tentang Pendidikan Perkoperasian dan Kewirausahaan. Tujuan dari SKB adalah (a) memasy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rakatkan dan mengembangkan perkoperasian dan kewirausahaan melalui pendidikan,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Visi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Misi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Gubernur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Sumatera Barat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Unggulan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Gubernur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Wakil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Gubernur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Sumatera Barat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Arah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Kebijakan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Perumusan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RPJMD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Prov Sumatera Barat</a:t>
            </a:r>
          </a:p>
          <a:p>
            <a:pPr marL="457200" indent="-457200">
              <a:buFont typeface="+mj-lt"/>
              <a:buAutoNum type="arabicPeriod"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id-ID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85728"/>
            <a:ext cx="8229600" cy="714380"/>
          </a:xfrm>
        </p:spPr>
        <p:txBody>
          <a:bodyPr>
            <a:normAutofit fontScale="90000"/>
          </a:bodyPr>
          <a:lstStyle/>
          <a:p>
            <a:br>
              <a:rPr lang="en-US" sz="2800" b="1" dirty="0"/>
            </a:br>
            <a:r>
              <a:rPr lang="id-ID" sz="2800" b="1" dirty="0"/>
              <a:t>TUJUAN PENDIDIKAN KEWIRAUSAHAAN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092" y="1356532"/>
            <a:ext cx="11413767" cy="475456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000" dirty="0"/>
              <a:t>Program </a:t>
            </a:r>
            <a:r>
              <a:rPr lang="en-US" sz="2000" dirty="0" err="1"/>
              <a:t>pendidikan</a:t>
            </a:r>
            <a:r>
              <a:rPr lang="en-US" sz="2000" dirty="0"/>
              <a:t> kewirausahaan di sekolah </a:t>
            </a:r>
            <a:r>
              <a:rPr lang="en-US" sz="2000" dirty="0" err="1"/>
              <a:t>bertujuan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:</a:t>
            </a:r>
          </a:p>
          <a:p>
            <a:pPr marL="0" lvl="0" indent="0">
              <a:buNone/>
            </a:pPr>
            <a:r>
              <a:rPr lang="en-US" sz="2000" dirty="0"/>
              <a:t>1. </a:t>
            </a:r>
            <a:r>
              <a:rPr lang="en-US" sz="2000" dirty="0" err="1"/>
              <a:t>Memperkuat</a:t>
            </a:r>
            <a:r>
              <a:rPr lang="en-US" sz="2000" dirty="0"/>
              <a:t> </a:t>
            </a:r>
            <a:r>
              <a:rPr lang="en-US" sz="2000" dirty="0" err="1"/>
              <a:t>pelaksanaan</a:t>
            </a:r>
            <a:r>
              <a:rPr lang="en-US" sz="2000" dirty="0"/>
              <a:t> </a:t>
            </a:r>
            <a:r>
              <a:rPr lang="en-US" sz="2000" dirty="0" err="1"/>
              <a:t>Tupoksi</a:t>
            </a:r>
            <a:r>
              <a:rPr lang="en-US" sz="2000" dirty="0"/>
              <a:t> Kepala Sekolah dan </a:t>
            </a:r>
            <a:r>
              <a:rPr lang="en-US" sz="2000" dirty="0" err="1"/>
              <a:t>Kurikulum</a:t>
            </a:r>
            <a:r>
              <a:rPr lang="en-US" sz="2000" dirty="0"/>
              <a:t> Tingkat </a:t>
            </a:r>
            <a:r>
              <a:rPr lang="en-US" sz="2000" dirty="0" err="1"/>
              <a:t>Satuan</a:t>
            </a:r>
            <a:r>
              <a:rPr lang="en-US" sz="2000" dirty="0"/>
              <a:t> Pendidikan (KTSP) yang </a:t>
            </a:r>
            <a:r>
              <a:rPr lang="en-US" sz="2000" dirty="0" err="1"/>
              <a:t>berlaku</a:t>
            </a:r>
            <a:r>
              <a:rPr lang="en-US" sz="2000" dirty="0"/>
              <a:t> </a:t>
            </a:r>
            <a:r>
              <a:rPr lang="en-US" sz="2000" dirty="0" err="1"/>
              <a:t>saat</a:t>
            </a:r>
            <a:r>
              <a:rPr lang="en-US" sz="2000" dirty="0"/>
              <a:t> </a:t>
            </a:r>
            <a:r>
              <a:rPr lang="en-US" sz="2000" dirty="0" err="1"/>
              <a:t>ini</a:t>
            </a:r>
            <a:r>
              <a:rPr lang="en-US" sz="2000" dirty="0"/>
              <a:t> (the existing curriculum ) di </a:t>
            </a:r>
            <a:r>
              <a:rPr lang="en-US" sz="2000" dirty="0" err="1"/>
              <a:t>setiap</a:t>
            </a:r>
            <a:r>
              <a:rPr lang="en-US" sz="2000" dirty="0"/>
              <a:t> </a:t>
            </a:r>
            <a:r>
              <a:rPr lang="en-US" sz="2000" dirty="0" err="1"/>
              <a:t>satuan</a:t>
            </a:r>
            <a:r>
              <a:rPr lang="en-US" sz="2000" dirty="0"/>
              <a:t> </a:t>
            </a:r>
            <a:r>
              <a:rPr lang="en-US" sz="2000" dirty="0" err="1"/>
              <a:t>pendidikan</a:t>
            </a:r>
            <a:r>
              <a:rPr lang="en-US" sz="2000" dirty="0"/>
              <a:t> </a:t>
            </a:r>
            <a:r>
              <a:rPr lang="en-US" sz="2000" dirty="0" err="1"/>
              <a:t>mulai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pendidikan</a:t>
            </a:r>
            <a:r>
              <a:rPr lang="en-US" sz="2000" dirty="0"/>
              <a:t> </a:t>
            </a:r>
            <a:r>
              <a:rPr lang="en-US" sz="2000" dirty="0" err="1"/>
              <a:t>usia</a:t>
            </a:r>
            <a:r>
              <a:rPr lang="en-US" sz="2000" dirty="0"/>
              <a:t> </a:t>
            </a:r>
            <a:r>
              <a:rPr lang="en-US" sz="2000" dirty="0" err="1"/>
              <a:t>dini</a:t>
            </a:r>
            <a:r>
              <a:rPr lang="en-US" sz="2000" dirty="0"/>
              <a:t> </a:t>
            </a:r>
            <a:r>
              <a:rPr lang="en-US" sz="2000" dirty="0" err="1"/>
              <a:t>sampai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sekolah </a:t>
            </a:r>
            <a:r>
              <a:rPr lang="en-US" sz="2000" dirty="0" err="1"/>
              <a:t>menengah</a:t>
            </a:r>
            <a:r>
              <a:rPr lang="en-US" sz="2000" dirty="0"/>
              <a:t> </a:t>
            </a:r>
            <a:r>
              <a:rPr lang="en-US" sz="2000" dirty="0" err="1"/>
              <a:t>atas</a:t>
            </a:r>
            <a:r>
              <a:rPr lang="en-US" sz="2000" dirty="0"/>
              <a:t> dan Pendidikan Non Formal (PNF)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cara</a:t>
            </a:r>
            <a:r>
              <a:rPr lang="en-US" sz="2000" dirty="0"/>
              <a:t> </a:t>
            </a:r>
            <a:r>
              <a:rPr lang="en-US" sz="2000" dirty="0" err="1"/>
              <a:t>memperkuat</a:t>
            </a:r>
            <a:r>
              <a:rPr lang="en-US" sz="2000" dirty="0"/>
              <a:t> </a:t>
            </a:r>
            <a:r>
              <a:rPr lang="en-US" sz="2000" dirty="0" err="1"/>
              <a:t>metode</a:t>
            </a:r>
            <a:r>
              <a:rPr lang="en-US" sz="2000" dirty="0"/>
              <a:t> </a:t>
            </a:r>
            <a:r>
              <a:rPr lang="en-US" sz="2000" dirty="0" err="1"/>
              <a:t>pembelajaran</a:t>
            </a:r>
            <a:r>
              <a:rPr lang="en-US" sz="2000" dirty="0"/>
              <a:t> dan </a:t>
            </a:r>
            <a:r>
              <a:rPr lang="en-US" sz="2000" dirty="0" err="1"/>
              <a:t>mengintegrasikan</a:t>
            </a:r>
            <a:r>
              <a:rPr lang="en-US" sz="2000" dirty="0"/>
              <a:t> </a:t>
            </a:r>
            <a:r>
              <a:rPr lang="en-US" sz="2000" dirty="0" err="1"/>
              <a:t>pendidikan</a:t>
            </a:r>
            <a:r>
              <a:rPr lang="en-US" sz="2000" dirty="0"/>
              <a:t> kewirausahaan.</a:t>
            </a:r>
          </a:p>
          <a:p>
            <a:pPr marL="0" lvl="0" indent="0">
              <a:buNone/>
            </a:pPr>
            <a:r>
              <a:rPr lang="en-US" sz="2000" dirty="0"/>
              <a:t>2. </a:t>
            </a:r>
            <a:r>
              <a:rPr lang="en-US" sz="2000" dirty="0" err="1"/>
              <a:t>Mengkaji</a:t>
            </a:r>
            <a:r>
              <a:rPr lang="en-US" sz="2000" dirty="0"/>
              <a:t> </a:t>
            </a:r>
            <a:r>
              <a:rPr lang="en-US" sz="2000" dirty="0" err="1"/>
              <a:t>Standar</a:t>
            </a:r>
            <a:r>
              <a:rPr lang="en-US" sz="2000" dirty="0"/>
              <a:t> Isi dan </a:t>
            </a:r>
            <a:r>
              <a:rPr lang="en-US" sz="2000" dirty="0" err="1"/>
              <a:t>Standar</a:t>
            </a:r>
            <a:r>
              <a:rPr lang="en-US" sz="2000" dirty="0"/>
              <a:t> </a:t>
            </a:r>
            <a:r>
              <a:rPr lang="en-US" sz="2000" dirty="0" err="1"/>
              <a:t>Kompetensi</a:t>
            </a:r>
            <a:r>
              <a:rPr lang="en-US" sz="2000" dirty="0"/>
              <a:t> </a:t>
            </a:r>
            <a:r>
              <a:rPr lang="en-US" sz="2000" dirty="0" err="1"/>
              <a:t>Lulusan</a:t>
            </a:r>
            <a:r>
              <a:rPr lang="en-US" sz="2000" dirty="0"/>
              <a:t> dan </a:t>
            </a:r>
            <a:r>
              <a:rPr lang="en-US" sz="2000" dirty="0" err="1"/>
              <a:t>kurikulum</a:t>
            </a:r>
            <a:r>
              <a:rPr lang="en-US" sz="2000" dirty="0"/>
              <a:t> </a:t>
            </a:r>
            <a:r>
              <a:rPr lang="en-US" sz="2000" dirty="0" err="1"/>
              <a:t>mulai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pendidikan</a:t>
            </a:r>
            <a:r>
              <a:rPr lang="en-US" sz="2000" dirty="0"/>
              <a:t> </a:t>
            </a:r>
            <a:r>
              <a:rPr lang="en-US" sz="2000" dirty="0" err="1"/>
              <a:t>usia</a:t>
            </a:r>
            <a:r>
              <a:rPr lang="en-US" sz="2000" dirty="0"/>
              <a:t> </a:t>
            </a:r>
            <a:r>
              <a:rPr lang="en-US" sz="2000" dirty="0" err="1"/>
              <a:t>dini</a:t>
            </a:r>
            <a:r>
              <a:rPr lang="en-US" sz="2000" dirty="0"/>
              <a:t> </a:t>
            </a:r>
            <a:r>
              <a:rPr lang="en-US" sz="2000" dirty="0" err="1"/>
              <a:t>hingga</a:t>
            </a:r>
            <a:r>
              <a:rPr lang="en-US" sz="2000" dirty="0"/>
              <a:t> </a:t>
            </a:r>
            <a:r>
              <a:rPr lang="en-US" sz="2000" dirty="0" err="1"/>
              <a:t>pendidikan</a:t>
            </a:r>
            <a:r>
              <a:rPr lang="en-US" sz="2000" dirty="0"/>
              <a:t> </a:t>
            </a:r>
            <a:r>
              <a:rPr lang="en-US" sz="2000" dirty="0" err="1"/>
              <a:t>menengah</a:t>
            </a:r>
            <a:r>
              <a:rPr lang="en-US" sz="2000" dirty="0"/>
              <a:t> </a:t>
            </a:r>
            <a:r>
              <a:rPr lang="en-US" sz="2000" dirty="0" err="1"/>
              <a:t>atas</a:t>
            </a:r>
            <a:r>
              <a:rPr lang="en-US" sz="2000" dirty="0"/>
              <a:t> </a:t>
            </a:r>
            <a:r>
              <a:rPr lang="en-US" sz="2000" dirty="0" err="1"/>
              <a:t>serta</a:t>
            </a:r>
            <a:r>
              <a:rPr lang="en-US" sz="2000" dirty="0"/>
              <a:t> </a:t>
            </a:r>
            <a:r>
              <a:rPr lang="en-US" sz="2000" dirty="0" err="1"/>
              <a:t>pendidikan</a:t>
            </a:r>
            <a:r>
              <a:rPr lang="en-US" sz="2000" dirty="0"/>
              <a:t> non formal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rangka</a:t>
            </a:r>
            <a:r>
              <a:rPr lang="en-US" sz="2000" dirty="0"/>
              <a:t> </a:t>
            </a:r>
            <a:r>
              <a:rPr lang="en-US" sz="2000" dirty="0" err="1"/>
              <a:t>pemetaan</a:t>
            </a:r>
            <a:r>
              <a:rPr lang="en-US" sz="2000" dirty="0"/>
              <a:t> </a:t>
            </a:r>
            <a:r>
              <a:rPr lang="en-US" sz="2000" dirty="0" err="1"/>
              <a:t>ruang</a:t>
            </a:r>
            <a:r>
              <a:rPr lang="en-US" sz="2000" dirty="0"/>
              <a:t> </a:t>
            </a:r>
            <a:r>
              <a:rPr lang="en-US" sz="2000" dirty="0" err="1"/>
              <a:t>lingkup</a:t>
            </a:r>
            <a:r>
              <a:rPr lang="en-US" sz="2000" dirty="0"/>
              <a:t> </a:t>
            </a:r>
            <a:r>
              <a:rPr lang="en-US" sz="2000" dirty="0" err="1"/>
              <a:t>kompetensi</a:t>
            </a:r>
            <a:r>
              <a:rPr lang="en-US" sz="2000" dirty="0"/>
              <a:t> </a:t>
            </a:r>
            <a:r>
              <a:rPr lang="en-US" sz="2000" dirty="0" err="1"/>
              <a:t>lulusan</a:t>
            </a:r>
            <a:r>
              <a:rPr lang="en-US" sz="2000" dirty="0"/>
              <a:t> yang </a:t>
            </a:r>
            <a:r>
              <a:rPr lang="en-US" sz="2000" dirty="0" err="1"/>
              <a:t>terkait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pendidikan</a:t>
            </a:r>
            <a:r>
              <a:rPr lang="en-US" sz="2000" dirty="0"/>
              <a:t> kewirausahaan.</a:t>
            </a:r>
          </a:p>
          <a:p>
            <a:pPr marL="0" lvl="0" indent="0">
              <a:buNone/>
            </a:pPr>
            <a:r>
              <a:rPr lang="en-US" sz="2000" dirty="0"/>
              <a:t>3. </a:t>
            </a:r>
            <a:r>
              <a:rPr lang="en-US" sz="2000" dirty="0" err="1"/>
              <a:t>Merumuskan</a:t>
            </a:r>
            <a:r>
              <a:rPr lang="en-US" sz="2000" dirty="0"/>
              <a:t> </a:t>
            </a:r>
            <a:r>
              <a:rPr lang="en-US" sz="2000" dirty="0" err="1"/>
              <a:t>rancangan</a:t>
            </a:r>
            <a:r>
              <a:rPr lang="en-US" sz="2000" dirty="0"/>
              <a:t> </a:t>
            </a:r>
            <a:r>
              <a:rPr lang="en-US" sz="2000" dirty="0" err="1"/>
              <a:t>pendidikan</a:t>
            </a:r>
            <a:r>
              <a:rPr lang="en-US" sz="2000" dirty="0"/>
              <a:t> kewirausahaan di </a:t>
            </a:r>
            <a:r>
              <a:rPr lang="en-US" sz="2000" dirty="0" err="1"/>
              <a:t>setiap</a:t>
            </a:r>
            <a:r>
              <a:rPr lang="en-US" sz="2000" dirty="0"/>
              <a:t> </a:t>
            </a:r>
            <a:r>
              <a:rPr lang="en-US" sz="2000" dirty="0" err="1"/>
              <a:t>satuan</a:t>
            </a:r>
            <a:r>
              <a:rPr lang="en-US" sz="2000" dirty="0"/>
              <a:t> </a:t>
            </a:r>
            <a:r>
              <a:rPr lang="en-US" sz="2000" dirty="0" err="1"/>
              <a:t>pendidikan</a:t>
            </a:r>
            <a:r>
              <a:rPr lang="en-US" sz="2000" dirty="0"/>
              <a:t> </a:t>
            </a:r>
            <a:r>
              <a:rPr lang="en-US" sz="2000" dirty="0" err="1"/>
              <a:t>mulai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pendidikan</a:t>
            </a:r>
            <a:r>
              <a:rPr lang="en-US" sz="2000" dirty="0"/>
              <a:t> </a:t>
            </a:r>
            <a:r>
              <a:rPr lang="en-US" sz="2000" dirty="0" err="1"/>
              <a:t>usia</a:t>
            </a:r>
            <a:r>
              <a:rPr lang="en-US" sz="2000" dirty="0"/>
              <a:t> </a:t>
            </a:r>
            <a:r>
              <a:rPr lang="en-US" sz="2000" dirty="0" err="1"/>
              <a:t>dini</a:t>
            </a:r>
            <a:r>
              <a:rPr lang="en-US" sz="2000" dirty="0"/>
              <a:t> </a:t>
            </a:r>
            <a:r>
              <a:rPr lang="en-US" sz="2000" dirty="0" err="1"/>
              <a:t>hingga</a:t>
            </a:r>
            <a:r>
              <a:rPr lang="en-US" sz="2000" dirty="0"/>
              <a:t> </a:t>
            </a:r>
            <a:r>
              <a:rPr lang="en-US" sz="2000" dirty="0" err="1"/>
              <a:t>pendidikan</a:t>
            </a:r>
            <a:r>
              <a:rPr lang="en-US" sz="2000" dirty="0"/>
              <a:t> </a:t>
            </a:r>
            <a:r>
              <a:rPr lang="en-US" sz="2000" dirty="0" err="1"/>
              <a:t>menengah</a:t>
            </a:r>
            <a:r>
              <a:rPr lang="en-US" sz="2000" dirty="0"/>
              <a:t> </a:t>
            </a:r>
            <a:r>
              <a:rPr lang="en-US" sz="2000" dirty="0" err="1"/>
              <a:t>atas</a:t>
            </a:r>
            <a:r>
              <a:rPr lang="en-US" sz="2000" dirty="0"/>
              <a:t> </a:t>
            </a:r>
            <a:r>
              <a:rPr lang="en-US" sz="2000" dirty="0" err="1"/>
              <a:t>serta</a:t>
            </a:r>
            <a:r>
              <a:rPr lang="en-US" sz="2000" dirty="0"/>
              <a:t> </a:t>
            </a:r>
            <a:r>
              <a:rPr lang="en-US" sz="2000" dirty="0" err="1"/>
              <a:t>pendidikan</a:t>
            </a:r>
            <a:r>
              <a:rPr lang="en-US" sz="2000" dirty="0"/>
              <a:t> non formal</a:t>
            </a:r>
          </a:p>
          <a:p>
            <a:pPr marL="0" lvl="0" indent="0">
              <a:buNone/>
            </a:pP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E9121-DB5F-4F9D-BAA1-45509F7B6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/>
              <a:t>Hasil yang Diharapkan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BAC8D3-201B-46BF-8A16-BB7689EE29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457200" indent="-457200">
              <a:buAutoNum type="arabicPeriod"/>
            </a:pPr>
            <a:r>
              <a:rPr lang="en-ID" dirty="0"/>
              <a:t>Terbentuknya </a:t>
            </a:r>
            <a:r>
              <a:rPr lang="en-ID" dirty="0" err="1"/>
              <a:t>jiwa-jiwa</a:t>
            </a:r>
            <a:r>
              <a:rPr lang="en-ID" dirty="0"/>
              <a:t> entrepreneur pada </a:t>
            </a:r>
            <a:r>
              <a:rPr lang="en-ID" dirty="0" err="1"/>
              <a:t>Peserta</a:t>
            </a:r>
            <a:r>
              <a:rPr lang="en-ID" dirty="0"/>
              <a:t> </a:t>
            </a:r>
            <a:r>
              <a:rPr lang="en-ID" dirty="0" err="1"/>
              <a:t>Didik</a:t>
            </a:r>
            <a:r>
              <a:rPr lang="en-ID" dirty="0"/>
              <a:t>.</a:t>
            </a:r>
          </a:p>
          <a:p>
            <a:pPr marL="457200" indent="-457200">
              <a:buAutoNum type="arabicPeriod"/>
            </a:pPr>
            <a:r>
              <a:rPr lang="en-ID" dirty="0" err="1"/>
              <a:t>Meningkatnya</a:t>
            </a:r>
            <a:r>
              <a:rPr lang="en-ID" dirty="0"/>
              <a:t> </a:t>
            </a:r>
            <a:r>
              <a:rPr lang="en-ID" dirty="0" err="1"/>
              <a:t>Kreativitas</a:t>
            </a:r>
            <a:r>
              <a:rPr lang="en-ID" dirty="0"/>
              <a:t> dan </a:t>
            </a:r>
            <a:r>
              <a:rPr lang="en-ID" dirty="0" err="1"/>
              <a:t>literasi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ber</a:t>
            </a:r>
            <a:r>
              <a:rPr lang="en-ID" dirty="0"/>
              <a:t> </a:t>
            </a:r>
            <a:r>
              <a:rPr lang="en-ID" dirty="0" err="1"/>
              <a:t>wirausaha</a:t>
            </a:r>
            <a:r>
              <a:rPr lang="en-ID" dirty="0"/>
              <a:t> </a:t>
            </a:r>
            <a:r>
              <a:rPr lang="en-ID" dirty="0" err="1"/>
              <a:t>Peserta</a:t>
            </a:r>
            <a:r>
              <a:rPr lang="en-ID" dirty="0"/>
              <a:t> </a:t>
            </a:r>
            <a:r>
              <a:rPr lang="en-ID" dirty="0" err="1"/>
              <a:t>Didik</a:t>
            </a:r>
            <a:r>
              <a:rPr lang="en-ID" dirty="0"/>
              <a:t>.</a:t>
            </a:r>
          </a:p>
          <a:p>
            <a:pPr marL="457200" indent="-457200">
              <a:buAutoNum type="arabicPeriod"/>
            </a:pPr>
            <a:r>
              <a:rPr lang="en-ID" dirty="0" err="1"/>
              <a:t>Meningkatnya</a:t>
            </a:r>
            <a:r>
              <a:rPr lang="en-ID" dirty="0"/>
              <a:t> </a:t>
            </a:r>
            <a:r>
              <a:rPr lang="en-ID" dirty="0" err="1"/>
              <a:t>Daya</a:t>
            </a:r>
            <a:r>
              <a:rPr lang="en-ID" dirty="0"/>
              <a:t> </a:t>
            </a:r>
            <a:r>
              <a:rPr lang="en-ID" dirty="0" err="1"/>
              <a:t>inisiatif</a:t>
            </a:r>
            <a:r>
              <a:rPr lang="en-ID" dirty="0"/>
              <a:t> sekolah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mengembangkan</a:t>
            </a:r>
            <a:r>
              <a:rPr lang="en-ID" dirty="0"/>
              <a:t> program kewirausahaan.</a:t>
            </a:r>
          </a:p>
          <a:p>
            <a:pPr marL="457200" indent="-457200">
              <a:buAutoNum type="arabicPeriod"/>
            </a:pPr>
            <a:r>
              <a:rPr lang="en-ID" dirty="0" err="1"/>
              <a:t>Mendorong</a:t>
            </a:r>
            <a:r>
              <a:rPr lang="en-ID" dirty="0"/>
              <a:t> sekolah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mengembangkan</a:t>
            </a:r>
            <a:r>
              <a:rPr lang="en-ID" dirty="0"/>
              <a:t> </a:t>
            </a:r>
            <a:r>
              <a:rPr lang="en-ID" dirty="0" err="1"/>
              <a:t>pribadi</a:t>
            </a:r>
            <a:r>
              <a:rPr lang="en-ID" dirty="0"/>
              <a:t> </a:t>
            </a:r>
            <a:r>
              <a:rPr lang="en-ID" dirty="0" err="1"/>
              <a:t>peserta</a:t>
            </a:r>
            <a:r>
              <a:rPr lang="en-ID" dirty="0"/>
              <a:t> </a:t>
            </a:r>
            <a:r>
              <a:rPr lang="en-ID" dirty="0" err="1"/>
              <a:t>didik</a:t>
            </a:r>
            <a:r>
              <a:rPr lang="en-ID" dirty="0"/>
              <a:t> yang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karakter</a:t>
            </a:r>
            <a:r>
              <a:rPr lang="en-ID" dirty="0"/>
              <a:t> </a:t>
            </a:r>
            <a:r>
              <a:rPr lang="en-ID" dirty="0" err="1"/>
              <a:t>wirausaha</a:t>
            </a:r>
            <a:r>
              <a:rPr lang="en-ID" dirty="0"/>
              <a:t>. </a:t>
            </a:r>
          </a:p>
          <a:p>
            <a:pPr marL="457200" indent="-457200">
              <a:buAutoNum type="arabicPeriod"/>
            </a:pPr>
            <a:r>
              <a:rPr lang="en-ID" dirty="0" err="1"/>
              <a:t>Meningkatnya</a:t>
            </a:r>
            <a:r>
              <a:rPr lang="en-ID" dirty="0"/>
              <a:t> </a:t>
            </a:r>
            <a:r>
              <a:rPr lang="en-ID" dirty="0" err="1"/>
              <a:t>pendayagunaan</a:t>
            </a:r>
            <a:r>
              <a:rPr lang="en-ID" dirty="0"/>
              <a:t> </a:t>
            </a:r>
            <a:r>
              <a:rPr lang="en-ID" dirty="0" err="1"/>
              <a:t>potensi</a:t>
            </a:r>
            <a:r>
              <a:rPr lang="en-ID" dirty="0"/>
              <a:t> </a:t>
            </a:r>
            <a:r>
              <a:rPr lang="en-ID" dirty="0" err="1"/>
              <a:t>sumberdaya</a:t>
            </a:r>
            <a:r>
              <a:rPr lang="en-ID" dirty="0"/>
              <a:t> sekolah, </a:t>
            </a:r>
            <a:r>
              <a:rPr lang="en-ID" dirty="0" err="1"/>
              <a:t>keunggulan</a:t>
            </a:r>
            <a:r>
              <a:rPr lang="en-ID" dirty="0"/>
              <a:t> </a:t>
            </a:r>
            <a:r>
              <a:rPr lang="en-ID" dirty="0" err="1"/>
              <a:t>lokal</a:t>
            </a:r>
            <a:r>
              <a:rPr lang="en-ID" dirty="0"/>
              <a:t> dan </a:t>
            </a:r>
            <a:r>
              <a:rPr lang="en-ID" dirty="0" err="1"/>
              <a:t>masyarakat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optimal.</a:t>
            </a:r>
          </a:p>
          <a:p>
            <a:pPr marL="457200" indent="-457200">
              <a:buAutoNum type="arabicPeriod"/>
            </a:pPr>
            <a:r>
              <a:rPr lang="en-ID" dirty="0" err="1"/>
              <a:t>Terjalinnya</a:t>
            </a:r>
            <a:r>
              <a:rPr lang="en-ID" dirty="0"/>
              <a:t> </a:t>
            </a:r>
            <a:r>
              <a:rPr lang="en-ID" dirty="0" err="1"/>
              <a:t>Kemitraan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ekosistem</a:t>
            </a:r>
            <a:r>
              <a:rPr lang="en-ID" dirty="0"/>
              <a:t> ABCGM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mengembangkan</a:t>
            </a:r>
            <a:r>
              <a:rPr lang="en-ID" dirty="0"/>
              <a:t> program kewirausahaan.</a:t>
            </a:r>
          </a:p>
          <a:p>
            <a:pPr marL="457200" indent="-457200">
              <a:buAutoNum type="arabicPeriod"/>
            </a:pPr>
            <a:r>
              <a:rPr lang="en-ID" dirty="0"/>
              <a:t>Terbentuknya </a:t>
            </a:r>
            <a:r>
              <a:rPr lang="en-ID" dirty="0" err="1"/>
              <a:t>praktik-praktik</a:t>
            </a:r>
            <a:r>
              <a:rPr lang="en-ID" dirty="0"/>
              <a:t> </a:t>
            </a:r>
            <a:r>
              <a:rPr lang="en-ID" dirty="0" err="1"/>
              <a:t>terbaik</a:t>
            </a:r>
            <a:r>
              <a:rPr lang="en-ID" dirty="0"/>
              <a:t> (best practices) </a:t>
            </a:r>
            <a:r>
              <a:rPr lang="en-ID" dirty="0" err="1"/>
              <a:t>penyelenggaraan</a:t>
            </a:r>
            <a:r>
              <a:rPr lang="en-ID" dirty="0"/>
              <a:t> program kewirausahaan </a:t>
            </a:r>
            <a:r>
              <a:rPr lang="en-ID" dirty="0" err="1"/>
              <a:t>berbasis</a:t>
            </a:r>
            <a:r>
              <a:rPr lang="en-ID" dirty="0"/>
              <a:t> </a:t>
            </a:r>
            <a:r>
              <a:rPr lang="en-ID" dirty="0" err="1"/>
              <a:t>keunggulan</a:t>
            </a:r>
            <a:r>
              <a:rPr lang="en-ID" dirty="0"/>
              <a:t> </a:t>
            </a:r>
            <a:r>
              <a:rPr lang="en-ID" dirty="0" err="1"/>
              <a:t>lokal</a:t>
            </a:r>
            <a:r>
              <a:rPr lang="en-ID" dirty="0"/>
              <a:t> yang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dirujuk</a:t>
            </a:r>
            <a:r>
              <a:rPr lang="en-ID" dirty="0"/>
              <a:t>  sekolah lain.</a:t>
            </a:r>
          </a:p>
          <a:p>
            <a:pPr marL="0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3709911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dirty="0"/>
              <a:t>Nilai- Nilai Pendidikan Kewirausahaan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25A879D0-883A-4824-9A81-5A876E9FF5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8152466"/>
              </p:ext>
            </p:extLst>
          </p:nvPr>
        </p:nvGraphicFramePr>
        <p:xfrm>
          <a:off x="1192695" y="1912924"/>
          <a:ext cx="10137914" cy="360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114">
                  <a:extLst>
                    <a:ext uri="{9D8B030D-6E8A-4147-A177-3AD203B41FA5}">
                      <a16:colId xmlns:a16="http://schemas.microsoft.com/office/drawing/2014/main" val="3773951675"/>
                    </a:ext>
                  </a:extLst>
                </a:gridCol>
                <a:gridCol w="4934374">
                  <a:extLst>
                    <a:ext uri="{9D8B030D-6E8A-4147-A177-3AD203B41FA5}">
                      <a16:colId xmlns:a16="http://schemas.microsoft.com/office/drawing/2014/main" val="3643758462"/>
                    </a:ext>
                  </a:extLst>
                </a:gridCol>
                <a:gridCol w="626165">
                  <a:extLst>
                    <a:ext uri="{9D8B030D-6E8A-4147-A177-3AD203B41FA5}">
                      <a16:colId xmlns:a16="http://schemas.microsoft.com/office/drawing/2014/main" val="629714214"/>
                    </a:ext>
                  </a:extLst>
                </a:gridCol>
                <a:gridCol w="3876261">
                  <a:extLst>
                    <a:ext uri="{9D8B030D-6E8A-4147-A177-3AD203B41FA5}">
                      <a16:colId xmlns:a16="http://schemas.microsoft.com/office/drawing/2014/main" val="3452407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997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b="1" dirty="0"/>
                        <a:t>Mandiri</a:t>
                      </a:r>
                      <a:endParaRPr lang="en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9</a:t>
                      </a:r>
                      <a:endParaRPr lang="en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b="1" dirty="0"/>
                        <a:t>Inovatif</a:t>
                      </a:r>
                      <a:endParaRPr lang="en-ID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386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/>
                        <a:t>Kreatif</a:t>
                      </a:r>
                      <a:endParaRPr lang="en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10</a:t>
                      </a:r>
                      <a:endParaRPr lang="en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b="1" dirty="0"/>
                        <a:t>Tanggungjawab</a:t>
                      </a:r>
                      <a:endParaRPr lang="en-ID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3729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b="1" dirty="0"/>
                        <a:t>Ber</a:t>
                      </a:r>
                      <a:r>
                        <a:rPr lang="en-US" sz="1800" b="1" dirty="0"/>
                        <a:t>k</a:t>
                      </a:r>
                      <a:r>
                        <a:rPr lang="id-ID" sz="1800" b="1" dirty="0"/>
                        <a:t>epemimpinan mengambil </a:t>
                      </a:r>
                      <a:r>
                        <a:rPr lang="en-US" sz="1800" b="1" dirty="0" err="1"/>
                        <a:t>resiko</a:t>
                      </a:r>
                      <a:r>
                        <a:rPr lang="id-ID" sz="1800" b="1" dirty="0"/>
                        <a:t> </a:t>
                      </a:r>
                      <a:endParaRPr lang="en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11</a:t>
                      </a:r>
                      <a:endParaRPr lang="en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b="1" dirty="0"/>
                        <a:t>Kerjasama</a:t>
                      </a:r>
                      <a:endParaRPr lang="en-ID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090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b="1" dirty="0"/>
                        <a:t>Berorientasi pada tindakan</a:t>
                      </a:r>
                      <a:endParaRPr lang="en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12</a:t>
                      </a:r>
                      <a:endParaRPr lang="en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b="1" dirty="0"/>
                        <a:t>Pantang menyerah</a:t>
                      </a:r>
                      <a:endParaRPr lang="en-ID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4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b="1" dirty="0"/>
                        <a:t>Kepemimpinan</a:t>
                      </a:r>
                      <a:endParaRPr lang="en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13</a:t>
                      </a:r>
                      <a:endParaRPr lang="en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b="1" dirty="0"/>
                        <a:t>Komitmen</a:t>
                      </a:r>
                      <a:endParaRPr lang="en-ID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921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b="1" dirty="0"/>
                        <a:t>Kerja Keras </a:t>
                      </a:r>
                      <a:endParaRPr lang="en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14</a:t>
                      </a:r>
                      <a:endParaRPr lang="en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b="1" dirty="0"/>
                        <a:t>Realistis</a:t>
                      </a:r>
                      <a:endParaRPr lang="en-ID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7428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b="1" dirty="0"/>
                        <a:t>Jujur</a:t>
                      </a:r>
                      <a:endParaRPr lang="en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15</a:t>
                      </a:r>
                      <a:endParaRPr lang="en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b="1" dirty="0"/>
                        <a:t>Rasa Ingin Tahu</a:t>
                      </a:r>
                      <a:endParaRPr lang="en-ID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534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b="1" dirty="0"/>
                        <a:t>Disiplin</a:t>
                      </a:r>
                      <a:endParaRPr lang="en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16</a:t>
                      </a:r>
                    </a:p>
                    <a:p>
                      <a:r>
                        <a:rPr lang="en-US" b="1" dirty="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/>
                        <a:t>Komunikatif</a:t>
                      </a:r>
                      <a:endParaRPr lang="en-US" b="1" dirty="0"/>
                    </a:p>
                    <a:p>
                      <a:r>
                        <a:rPr lang="en-ID" b="1" dirty="0"/>
                        <a:t>Barani </a:t>
                      </a:r>
                      <a:r>
                        <a:rPr lang="en-ID" b="1" dirty="0" err="1"/>
                        <a:t>Menanggung</a:t>
                      </a:r>
                      <a:r>
                        <a:rPr lang="en-ID" b="1" dirty="0"/>
                        <a:t> </a:t>
                      </a:r>
                      <a:r>
                        <a:rPr lang="en-ID" b="1" dirty="0" err="1"/>
                        <a:t>Resiko</a:t>
                      </a:r>
                      <a:endParaRPr lang="en-ID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76678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BENTUK </a:t>
            </a:r>
            <a:r>
              <a:rPr lang="id-ID" b="1" dirty="0"/>
              <a:t>Kewirausahaan di Sekolah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47675" indent="-447675" fontAlgn="base">
              <a:buNone/>
            </a:pPr>
            <a:r>
              <a:rPr lang="en-US" sz="1900" b="1" dirty="0"/>
              <a:t>1</a:t>
            </a:r>
            <a:r>
              <a:rPr lang="en-US" sz="3600" b="1" dirty="0"/>
              <a:t>.</a:t>
            </a:r>
            <a:r>
              <a:rPr lang="id-ID" sz="3600" b="1" dirty="0"/>
              <a:t> </a:t>
            </a:r>
            <a:r>
              <a:rPr lang="id-ID" b="1" dirty="0"/>
              <a:t>Pendidikan Kewirausahaan Terintegrasi Dalam Seluruh Mata Pelajaran</a:t>
            </a:r>
          </a:p>
          <a:p>
            <a:pPr marL="447675" indent="-447675" fontAlgn="base">
              <a:buNone/>
            </a:pPr>
            <a:r>
              <a:rPr lang="id-ID" b="1" dirty="0"/>
              <a:t>2. Pendidikan Kewirausahaan yang  Terpadu Dalam kegiatan </a:t>
            </a:r>
            <a:r>
              <a:rPr lang="id-ID" b="1" i="1" dirty="0"/>
              <a:t>Ekstra kurikuler</a:t>
            </a:r>
          </a:p>
          <a:p>
            <a:pPr marL="447675" indent="-447675" fontAlgn="base">
              <a:buNone/>
            </a:pPr>
            <a:r>
              <a:rPr lang="id-ID" b="1" i="1" dirty="0"/>
              <a:t>3.</a:t>
            </a:r>
            <a:r>
              <a:rPr lang="id-ID" b="1" dirty="0"/>
              <a:t> Pendidikan Kewirausahaan Melalui Pengembangan Diri</a:t>
            </a:r>
          </a:p>
          <a:p>
            <a:pPr marL="447675" indent="-447675" fontAlgn="base">
              <a:buNone/>
            </a:pPr>
            <a:r>
              <a:rPr lang="id-ID" b="1" dirty="0"/>
              <a:t>4. Perubahan Pelaksanaan Pembelajaran Kewirausahaan dari </a:t>
            </a:r>
            <a:r>
              <a:rPr lang="en-US" b="1" dirty="0"/>
              <a:t>T</a:t>
            </a:r>
            <a:r>
              <a:rPr lang="id-ID" b="1" dirty="0"/>
              <a:t>eori</a:t>
            </a:r>
            <a:r>
              <a:rPr lang="en-US" b="1" dirty="0"/>
              <a:t> </a:t>
            </a:r>
            <a:r>
              <a:rPr lang="id-ID" b="1" dirty="0"/>
              <a:t>ke</a:t>
            </a:r>
            <a:r>
              <a:rPr lang="en-US" b="1" dirty="0"/>
              <a:t> </a:t>
            </a:r>
            <a:r>
              <a:rPr lang="id-ID" b="1" dirty="0"/>
              <a:t>Praktik</a:t>
            </a:r>
          </a:p>
          <a:p>
            <a:pPr marL="447675" indent="-447675" fontAlgn="base">
              <a:buNone/>
            </a:pPr>
            <a:r>
              <a:rPr lang="id-ID" b="1" dirty="0"/>
              <a:t>5. Pengintegrasian Pendidikan Kewirausahaan ke dalam  Bahan/Buku Ajar</a:t>
            </a:r>
          </a:p>
          <a:p>
            <a:pPr marL="447675" indent="-447675" fontAlgn="base">
              <a:buNone/>
            </a:pPr>
            <a:r>
              <a:rPr lang="id-ID" b="1" dirty="0"/>
              <a:t>6. Pengintegrasian Pendidikan Kewirausahaan melalui Kutlur Sekolah</a:t>
            </a:r>
          </a:p>
          <a:p>
            <a:pPr marL="447675" indent="-447675" fontAlgn="base">
              <a:buNone/>
            </a:pPr>
            <a:r>
              <a:rPr lang="id-ID" b="1" dirty="0"/>
              <a:t>7. Pengintegrasian Pendidikan Kewirausahaan melalui Muatan Lokal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7118B-E2D3-4F9B-9EB7-FC892E09D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Aktor</a:t>
            </a:r>
            <a:r>
              <a:rPr lang="en-US" dirty="0"/>
              <a:t> </a:t>
            </a:r>
            <a:r>
              <a:rPr lang="en-US" dirty="0" err="1"/>
              <a:t>utama</a:t>
            </a:r>
            <a:r>
              <a:rPr lang="en-US" dirty="0"/>
              <a:t> </a:t>
            </a:r>
            <a:r>
              <a:rPr lang="en-US" dirty="0" err="1"/>
              <a:t>mewujudkan</a:t>
            </a:r>
            <a:r>
              <a:rPr lang="en-US" dirty="0"/>
              <a:t> millennial entrepreneur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sekolah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03BEC4-4C4B-49D6-9A92-228A2B4248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3200" dirty="0" err="1"/>
              <a:t>Dinas</a:t>
            </a:r>
            <a:r>
              <a:rPr lang="en-US" sz="3200" dirty="0"/>
              <a:t> Pendidikan</a:t>
            </a:r>
          </a:p>
          <a:p>
            <a:r>
              <a:rPr lang="en-US" sz="3200" dirty="0" err="1"/>
              <a:t>Kepala</a:t>
            </a:r>
            <a:r>
              <a:rPr lang="en-US" sz="3200" dirty="0"/>
              <a:t> </a:t>
            </a:r>
            <a:r>
              <a:rPr lang="en-US" sz="3200" dirty="0" err="1"/>
              <a:t>Sekolah</a:t>
            </a:r>
            <a:endParaRPr lang="en-US" sz="3200" dirty="0"/>
          </a:p>
          <a:p>
            <a:r>
              <a:rPr lang="en-US" sz="3200" dirty="0"/>
              <a:t>Guru</a:t>
            </a:r>
          </a:p>
          <a:p>
            <a:r>
              <a:rPr lang="en-US" sz="3200" dirty="0"/>
              <a:t>Tenaga </a:t>
            </a:r>
            <a:r>
              <a:rPr lang="en-US" sz="3200" dirty="0" err="1"/>
              <a:t>Administrasi</a:t>
            </a:r>
            <a:endParaRPr lang="en-US" sz="3200" dirty="0"/>
          </a:p>
          <a:p>
            <a:r>
              <a:rPr lang="en-US" sz="3200" dirty="0"/>
              <a:t>Murid</a:t>
            </a:r>
          </a:p>
          <a:p>
            <a:r>
              <a:rPr lang="en-US" sz="3200" dirty="0"/>
              <a:t>Orang </a:t>
            </a:r>
            <a:r>
              <a:rPr lang="en-US" sz="3200" dirty="0" err="1"/>
              <a:t>Tua</a:t>
            </a:r>
            <a:endParaRPr lang="en-US" sz="3200" dirty="0"/>
          </a:p>
          <a:p>
            <a:pPr marL="0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8681688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40919-7751-4ECE-9A89-9F6947484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2" y="342420"/>
            <a:ext cx="9603275" cy="1049235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Peranan</a:t>
            </a:r>
            <a:r>
              <a:rPr lang="en-US" dirty="0"/>
              <a:t> GURU </a:t>
            </a:r>
            <a:br>
              <a:rPr lang="en-US" dirty="0"/>
            </a:b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mewujudkan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millennial entrepreneur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sekolah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6AB016-6AEE-4A89-93C6-4BF96A1C40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3600" dirty="0"/>
          </a:p>
          <a:p>
            <a:pPr marL="0" indent="0" algn="ctr">
              <a:buNone/>
            </a:pPr>
            <a:r>
              <a:rPr lang="id-ID" sz="3600" dirty="0"/>
              <a:t>PENGINTEGRASIAN NILAI-NILAI KEWIRAUSAHAAN DALAM </a:t>
            </a:r>
            <a:r>
              <a:rPr lang="en-US" sz="3600" dirty="0"/>
              <a:t>PEMBELAJARAN</a:t>
            </a:r>
            <a:endParaRPr lang="en-ID" sz="3600" dirty="0"/>
          </a:p>
        </p:txBody>
      </p:sp>
    </p:spTree>
    <p:extLst>
      <p:ext uri="{BB962C8B-B14F-4D97-AF65-F5344CB8AC3E}">
        <p14:creationId xmlns:p14="http://schemas.microsoft.com/office/powerpoint/2010/main" val="30286461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4362" y="208171"/>
            <a:ext cx="9603275" cy="1049235"/>
          </a:xfrm>
        </p:spPr>
        <p:txBody>
          <a:bodyPr>
            <a:normAutofit fontScale="90000"/>
          </a:bodyPr>
          <a:lstStyle/>
          <a:p>
            <a:r>
              <a:rPr lang="id-ID" sz="3600" dirty="0"/>
              <a:t>Langkah-Langkah Pengintegrasian nilai-nilai kewirausahaan dalam </a:t>
            </a:r>
            <a:r>
              <a:rPr lang="en-US" sz="3600" dirty="0"/>
              <a:t>PEMBELAJARAN</a:t>
            </a:r>
            <a:endParaRPr lang="id-ID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391" y="1777193"/>
            <a:ext cx="11231217" cy="4772694"/>
          </a:xfrm>
        </p:spPr>
        <p:txBody>
          <a:bodyPr>
            <a:normAutofit/>
          </a:bodyPr>
          <a:lstStyle/>
          <a:p>
            <a:pPr marL="514350" lvl="0" indent="-514350" fontAlgn="base">
              <a:buFont typeface="+mj-lt"/>
              <a:buAutoNum type="arabicPeriod"/>
            </a:pPr>
            <a:r>
              <a:rPr lang="id-ID" sz="2400" dirty="0"/>
              <a:t>Menganalisis SK dan KD untuk menentukan apakah nilai-nilai kewirausahaan sudah tercakup didalamnya.</a:t>
            </a:r>
          </a:p>
          <a:p>
            <a:pPr marL="514350" lvl="0" indent="-514350" fontAlgn="base">
              <a:buFont typeface="+mj-lt"/>
              <a:buAutoNum type="arabicPeriod"/>
            </a:pPr>
            <a:r>
              <a:rPr lang="id-ID" sz="2400" dirty="0"/>
              <a:t>Mencantumkan nilai-nilai kewirausahaan yang sudah tercantum di dalam SK dan KD kedalam silabus.</a:t>
            </a:r>
          </a:p>
          <a:p>
            <a:pPr marL="514350" lvl="0" indent="-514350" fontAlgn="base">
              <a:buFont typeface="+mj-lt"/>
              <a:buAutoNum type="arabicPeriod"/>
            </a:pPr>
            <a:r>
              <a:rPr lang="id-ID" sz="2400" dirty="0"/>
              <a:t>Mengembangkan langkah pembelajaran peserta didik aktif yang memungkinkan peserta didik memiliki kesempatan melakukan integrasi nilai dan menunjukkannya dalam bentuk sikap dan perilaku.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2400" dirty="0"/>
              <a:t>Memasukan langkah pembelajaran aktif dan menyenangkan  yang terintegrasi  dengan nilai-nilai kewirausahaan ke dalam RPP</a:t>
            </a:r>
          </a:p>
          <a:p>
            <a:endParaRPr lang="id-ID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F0E65-CDDD-4C1C-BC02-8461B255D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PENDIDIKAN KEWIRAUSAHAAN TERINTEGRASI PADA KULTUR SEKOLAH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A6EEF9-BB88-4600-A8E5-BF1618EB9B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budaya</a:t>
            </a:r>
            <a:r>
              <a:rPr lang="en-US" dirty="0"/>
              <a:t> sekolah </a:t>
            </a:r>
            <a:r>
              <a:rPr lang="en-US" dirty="0" err="1"/>
              <a:t>mencakup</a:t>
            </a:r>
            <a:r>
              <a:rPr lang="en-US" dirty="0"/>
              <a:t> </a:t>
            </a:r>
            <a:r>
              <a:rPr lang="en-US" dirty="0" err="1"/>
              <a:t>kegiatan-kegiatan</a:t>
            </a:r>
            <a:r>
              <a:rPr lang="en-US" dirty="0"/>
              <a:t> yang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kepala</a:t>
            </a:r>
            <a:r>
              <a:rPr lang="en-US" dirty="0"/>
              <a:t> sekolah, guru, </a:t>
            </a:r>
            <a:r>
              <a:rPr lang="en-US" dirty="0" err="1"/>
              <a:t>konselor</a:t>
            </a:r>
            <a:r>
              <a:rPr lang="en-US" dirty="0"/>
              <a:t>, </a:t>
            </a:r>
            <a:r>
              <a:rPr lang="en-US" dirty="0" err="1"/>
              <a:t>tenaga</a:t>
            </a:r>
            <a:r>
              <a:rPr lang="en-US" dirty="0"/>
              <a:t> </a:t>
            </a:r>
            <a:r>
              <a:rPr lang="en-US" dirty="0" err="1"/>
              <a:t>administrasi</a:t>
            </a:r>
            <a:r>
              <a:rPr lang="en-US" dirty="0"/>
              <a:t> </a:t>
            </a:r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berkomunikasi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 dan </a:t>
            </a:r>
            <a:r>
              <a:rPr lang="en-US" dirty="0" err="1"/>
              <a:t>mengunakan</a:t>
            </a:r>
            <a:r>
              <a:rPr lang="en-US" dirty="0"/>
              <a:t> </a:t>
            </a:r>
            <a:r>
              <a:rPr lang="en-US" dirty="0" err="1"/>
              <a:t>fasilitas</a:t>
            </a:r>
            <a:r>
              <a:rPr lang="en-US" dirty="0"/>
              <a:t> sekolah,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kejujuran</a:t>
            </a:r>
            <a:r>
              <a:rPr lang="en-US" dirty="0"/>
              <a:t>, </a:t>
            </a:r>
            <a:r>
              <a:rPr lang="en-US" dirty="0" err="1"/>
              <a:t>tanggung</a:t>
            </a:r>
            <a:r>
              <a:rPr lang="en-US" dirty="0"/>
              <a:t> </a:t>
            </a:r>
            <a:r>
              <a:rPr lang="en-US" dirty="0" err="1"/>
              <a:t>jawab</a:t>
            </a:r>
            <a:r>
              <a:rPr lang="en-US" dirty="0"/>
              <a:t>, </a:t>
            </a:r>
            <a:r>
              <a:rPr lang="en-US" dirty="0" err="1"/>
              <a:t>disiplin</a:t>
            </a:r>
            <a:r>
              <a:rPr lang="en-US" dirty="0"/>
              <a:t>, </a:t>
            </a:r>
            <a:r>
              <a:rPr lang="en-US" dirty="0" err="1"/>
              <a:t>komitmen</a:t>
            </a:r>
            <a:r>
              <a:rPr lang="en-US" dirty="0"/>
              <a:t> dan </a:t>
            </a:r>
            <a:r>
              <a:rPr lang="en-US" dirty="0" err="1"/>
              <a:t>budaya</a:t>
            </a:r>
            <a:r>
              <a:rPr lang="en-US" dirty="0"/>
              <a:t> </a:t>
            </a:r>
            <a:r>
              <a:rPr lang="en-US" dirty="0" err="1"/>
              <a:t>berwirausaha</a:t>
            </a:r>
            <a:r>
              <a:rPr lang="en-US" dirty="0"/>
              <a:t> di </a:t>
            </a:r>
            <a:r>
              <a:rPr lang="en-US" dirty="0" err="1"/>
              <a:t>lingkungan</a:t>
            </a:r>
            <a:r>
              <a:rPr lang="en-US" dirty="0"/>
              <a:t> sekolah (</a:t>
            </a:r>
            <a:r>
              <a:rPr lang="en-US" dirty="0" err="1"/>
              <a:t>seluruh</a:t>
            </a:r>
            <a:r>
              <a:rPr lang="en-US" dirty="0"/>
              <a:t> </a:t>
            </a:r>
            <a:r>
              <a:rPr lang="en-US" dirty="0" err="1"/>
              <a:t>warga</a:t>
            </a:r>
            <a:r>
              <a:rPr lang="en-US" dirty="0"/>
              <a:t> sekolah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aktivitas</a:t>
            </a:r>
            <a:r>
              <a:rPr lang="en-US" dirty="0"/>
              <a:t> </a:t>
            </a:r>
            <a:r>
              <a:rPr lang="en-US" dirty="0" err="1"/>
              <a:t>berwirausaha</a:t>
            </a:r>
            <a:r>
              <a:rPr lang="en-US" dirty="0"/>
              <a:t> di </a:t>
            </a:r>
            <a:r>
              <a:rPr lang="en-US" dirty="0" err="1"/>
              <a:t>lingkungan</a:t>
            </a:r>
            <a:r>
              <a:rPr lang="en-US" dirty="0"/>
              <a:t> sekolah).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: 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rutin</a:t>
            </a:r>
            <a:r>
              <a:rPr lang="en-US" dirty="0"/>
              <a:t> sekolah,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spontan</a:t>
            </a:r>
            <a:r>
              <a:rPr lang="en-US" dirty="0"/>
              <a:t>,  </a:t>
            </a:r>
            <a:r>
              <a:rPr lang="en-US" dirty="0" err="1"/>
              <a:t>teladan</a:t>
            </a:r>
            <a:r>
              <a:rPr lang="en-US" dirty="0"/>
              <a:t>, dan </a:t>
            </a:r>
            <a:r>
              <a:rPr lang="en-US" dirty="0" err="1"/>
              <a:t>pengkondisian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812423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5D302-5462-4000-853F-4EC8576FB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PENDIDIKAN KEWIRAUSAHAAN MELALUI EKSTRAKURIKULER DAN PENGEMBANGAN DIRI </a:t>
            </a:r>
            <a:br>
              <a:rPr lang="en-US" dirty="0"/>
            </a:br>
            <a:br>
              <a:rPr lang="en-US" dirty="0"/>
            </a:br>
            <a:r>
              <a:rPr lang="en-US" dirty="0" err="1"/>
              <a:t>Mewujudkan</a:t>
            </a:r>
            <a:r>
              <a:rPr lang="en-US" dirty="0"/>
              <a:t> </a:t>
            </a:r>
            <a:r>
              <a:rPr lang="en-US" dirty="0" err="1"/>
              <a:t>pojok</a:t>
            </a:r>
            <a:r>
              <a:rPr lang="en-US" dirty="0"/>
              <a:t> </a:t>
            </a:r>
            <a:r>
              <a:rPr lang="en-US" dirty="0" err="1"/>
              <a:t>Enterpreneur</a:t>
            </a:r>
            <a:endParaRPr lang="en-ID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D60CDB3-CEA0-4DE5-AAA3-EB82B051FB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64640" y="2790907"/>
            <a:ext cx="6777044" cy="2674855"/>
          </a:xfrm>
        </p:spPr>
      </p:pic>
    </p:spTree>
    <p:extLst>
      <p:ext uri="{BB962C8B-B14F-4D97-AF65-F5344CB8AC3E}">
        <p14:creationId xmlns:p14="http://schemas.microsoft.com/office/powerpoint/2010/main" val="32801426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FE415-4B70-4262-BB22-728E1C94E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8C03560-267A-4774-A708-41BDF8E97D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6005" y="208721"/>
            <a:ext cx="11007795" cy="6121452"/>
          </a:xfrm>
        </p:spPr>
      </p:pic>
    </p:spTree>
    <p:extLst>
      <p:ext uri="{BB962C8B-B14F-4D97-AF65-F5344CB8AC3E}">
        <p14:creationId xmlns:p14="http://schemas.microsoft.com/office/powerpoint/2010/main" val="38231838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538A9-8A24-406D-BC71-C97E9EA77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B8F941E-172F-4C00-8959-520B897798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6045" y="312505"/>
            <a:ext cx="10239909" cy="6232989"/>
          </a:xfrm>
        </p:spPr>
      </p:pic>
    </p:spTree>
    <p:extLst>
      <p:ext uri="{BB962C8B-B14F-4D97-AF65-F5344CB8AC3E}">
        <p14:creationId xmlns:p14="http://schemas.microsoft.com/office/powerpoint/2010/main" val="11417289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08AD1-E534-437F-92BD-4CC477DF2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32706EA-FE9F-4CF0-951D-2A0D529CF0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9649" y="-147576"/>
            <a:ext cx="11638462" cy="6218947"/>
          </a:xfrm>
        </p:spPr>
      </p:pic>
    </p:spTree>
    <p:extLst>
      <p:ext uri="{BB962C8B-B14F-4D97-AF65-F5344CB8AC3E}">
        <p14:creationId xmlns:p14="http://schemas.microsoft.com/office/powerpoint/2010/main" val="2787389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9E515-8443-43BA-9770-9520875F8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PENGEMBANGAN DIRI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FEF6DD-3362-4115-A48F-02B5561A45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terprogram</a:t>
            </a:r>
            <a:r>
              <a:rPr lang="en-US" dirty="0"/>
              <a:t> </a:t>
            </a:r>
            <a:r>
              <a:rPr lang="en-US" dirty="0" err="1"/>
              <a:t>direncanakan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khusus</a:t>
            </a:r>
            <a:r>
              <a:rPr lang="en-US" dirty="0"/>
              <a:t> dan </a:t>
            </a:r>
            <a:r>
              <a:rPr lang="en-US" dirty="0" err="1"/>
              <a:t>diikuti</a:t>
            </a:r>
            <a:r>
              <a:rPr lang="en-US" dirty="0"/>
              <a:t> oleh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kebutuhan</a:t>
            </a:r>
            <a:r>
              <a:rPr lang="en-US" dirty="0"/>
              <a:t> dan </a:t>
            </a:r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pribadinya</a:t>
            </a:r>
            <a:r>
              <a:rPr lang="en-US" dirty="0"/>
              <a:t>. </a:t>
            </a:r>
          </a:p>
          <a:p>
            <a:pPr marL="0" indent="0">
              <a:buNone/>
            </a:pP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terprogram</a:t>
            </a:r>
            <a:r>
              <a:rPr lang="en-US" dirty="0"/>
              <a:t> </a:t>
            </a:r>
            <a:r>
              <a:rPr lang="en-US" dirty="0" err="1"/>
              <a:t>dilaksanakan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 oleh </a:t>
            </a:r>
            <a:r>
              <a:rPr lang="en-US" dirty="0" err="1"/>
              <a:t>pendidik</a:t>
            </a:r>
            <a:r>
              <a:rPr lang="en-US" dirty="0"/>
              <a:t> dan </a:t>
            </a:r>
            <a:r>
              <a:rPr lang="en-US" dirty="0" err="1"/>
              <a:t>tenaga</a:t>
            </a:r>
            <a:r>
              <a:rPr lang="en-US" dirty="0"/>
              <a:t> </a:t>
            </a:r>
            <a:r>
              <a:rPr lang="en-US" dirty="0" err="1"/>
              <a:t>kependidikan</a:t>
            </a:r>
            <a:r>
              <a:rPr lang="en-US" dirty="0"/>
              <a:t> di sekolah/madrasah yang </a:t>
            </a:r>
            <a:r>
              <a:rPr lang="en-US" dirty="0" err="1"/>
              <a:t>diikuti</a:t>
            </a:r>
            <a:r>
              <a:rPr lang="en-US" dirty="0"/>
              <a:t> oleh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. </a:t>
            </a:r>
            <a:r>
              <a:rPr lang="en-US" dirty="0" err="1"/>
              <a:t>Dalam</a:t>
            </a:r>
            <a:r>
              <a:rPr lang="en-US" dirty="0"/>
              <a:t> program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diri</a:t>
            </a:r>
            <a:r>
              <a:rPr lang="en-US" dirty="0"/>
              <a:t>, </a:t>
            </a:r>
            <a:r>
              <a:rPr lang="en-US" dirty="0" err="1"/>
              <a:t>perencanaan</a:t>
            </a:r>
            <a:r>
              <a:rPr lang="en-US" dirty="0"/>
              <a:t> dan </a:t>
            </a:r>
            <a:r>
              <a:rPr lang="en-US" dirty="0" err="1"/>
              <a:t>pelaksanaan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 kewirausahaan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pengintegrasian</a:t>
            </a:r>
            <a:r>
              <a:rPr lang="en-US" dirty="0"/>
              <a:t> </a:t>
            </a:r>
            <a:r>
              <a:rPr lang="en-US" dirty="0" err="1"/>
              <a:t>kedalam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sehari-hari</a:t>
            </a:r>
            <a:r>
              <a:rPr lang="en-US" dirty="0"/>
              <a:t> sekolah </a:t>
            </a:r>
            <a:r>
              <a:rPr lang="en-US" dirty="0" err="1"/>
              <a:t>misalnya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‘business day’ (bazar, </a:t>
            </a:r>
            <a:r>
              <a:rPr lang="en-US" dirty="0" err="1"/>
              <a:t>karya</a:t>
            </a:r>
            <a:r>
              <a:rPr lang="en-US" dirty="0"/>
              <a:t>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, </a:t>
            </a:r>
            <a:r>
              <a:rPr lang="en-US" dirty="0" err="1"/>
              <a:t>dll</a:t>
            </a:r>
            <a:r>
              <a:rPr lang="en-US" dirty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13876568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A4D32-B883-4277-8E40-1DE33440C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Perubahan Pelaksanaan Pembelajaran Kewirausahaan dari Teori ke Praktik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E913BE-2B35-4EF0-B52C-5EAE157C72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Mata </a:t>
            </a:r>
            <a:r>
              <a:rPr lang="en-US" dirty="0" err="1"/>
              <a:t>pelajaran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mata</a:t>
            </a:r>
            <a:r>
              <a:rPr lang="en-US" dirty="0"/>
              <a:t> </a:t>
            </a:r>
            <a:r>
              <a:rPr lang="en-US" dirty="0" err="1"/>
              <a:t>pelajaran</a:t>
            </a:r>
            <a:r>
              <a:rPr lang="en-US" dirty="0"/>
              <a:t> yang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 (</a:t>
            </a:r>
            <a:r>
              <a:rPr lang="en-US" dirty="0" err="1"/>
              <a:t>eksplisit</a:t>
            </a:r>
            <a:r>
              <a:rPr lang="en-US" dirty="0"/>
              <a:t>) </a:t>
            </a:r>
            <a:r>
              <a:rPr lang="en-US" dirty="0" err="1"/>
              <a:t>mengenalkan</a:t>
            </a:r>
            <a:r>
              <a:rPr lang="en-US" dirty="0"/>
              <a:t> </a:t>
            </a:r>
            <a:r>
              <a:rPr lang="en-US" dirty="0" err="1"/>
              <a:t>nilai-nilai</a:t>
            </a:r>
            <a:r>
              <a:rPr lang="en-US" dirty="0"/>
              <a:t> kewirausahaan, dan </a:t>
            </a:r>
            <a:r>
              <a:rPr lang="en-US" dirty="0" err="1"/>
              <a:t>sampai</a:t>
            </a:r>
            <a:r>
              <a:rPr lang="en-US" dirty="0"/>
              <a:t> </a:t>
            </a:r>
            <a:r>
              <a:rPr lang="en-US" dirty="0" err="1"/>
              <a:t>taraf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err="1"/>
              <a:t>menjadikan</a:t>
            </a:r>
            <a:r>
              <a:rPr lang="en-US" dirty="0"/>
              <a:t>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 </a:t>
            </a:r>
            <a:r>
              <a:rPr lang="en-US" dirty="0" err="1"/>
              <a:t>peduli</a:t>
            </a:r>
            <a:r>
              <a:rPr lang="en-US" dirty="0"/>
              <a:t> dan </a:t>
            </a:r>
            <a:r>
              <a:rPr lang="en-US" dirty="0" err="1"/>
              <a:t>menginternalisasi</a:t>
            </a:r>
            <a:r>
              <a:rPr lang="en-US" dirty="0"/>
              <a:t> </a:t>
            </a:r>
            <a:r>
              <a:rPr lang="en-US" dirty="0" err="1"/>
              <a:t>nilai-nilai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. Salah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contoh</a:t>
            </a:r>
            <a:r>
              <a:rPr lang="en-US" dirty="0"/>
              <a:t> model </a:t>
            </a:r>
            <a:r>
              <a:rPr lang="en-US" dirty="0" err="1"/>
              <a:t>pembelajaran</a:t>
            </a:r>
            <a:r>
              <a:rPr lang="en-US" dirty="0"/>
              <a:t> kewirausahaan yang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menumbuhkan</a:t>
            </a:r>
            <a:r>
              <a:rPr lang="en-US" dirty="0"/>
              <a:t> </a:t>
            </a:r>
            <a:r>
              <a:rPr lang="en-US" dirty="0" err="1"/>
              <a:t>karakter</a:t>
            </a:r>
            <a:r>
              <a:rPr lang="en-US" dirty="0"/>
              <a:t> dan </a:t>
            </a:r>
            <a:r>
              <a:rPr lang="en-US" dirty="0" err="1"/>
              <a:t>perilaku</a:t>
            </a:r>
            <a:r>
              <a:rPr lang="en-US" dirty="0"/>
              <a:t> </a:t>
            </a:r>
            <a:r>
              <a:rPr lang="en-US" dirty="0" err="1"/>
              <a:t>wirausaha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mendirikan</a:t>
            </a:r>
            <a:r>
              <a:rPr lang="en-US" dirty="0"/>
              <a:t> </a:t>
            </a:r>
            <a:r>
              <a:rPr lang="en-US" dirty="0" err="1"/>
              <a:t>kantin</a:t>
            </a:r>
            <a:r>
              <a:rPr lang="en-US" dirty="0"/>
              <a:t> </a:t>
            </a:r>
            <a:r>
              <a:rPr lang="en-US" dirty="0" err="1"/>
              <a:t>kejujuran</a:t>
            </a:r>
            <a:r>
              <a:rPr lang="en-US" dirty="0"/>
              <a:t>, </a:t>
            </a:r>
          </a:p>
        </p:txBody>
      </p:sp>
    </p:spTree>
    <p:extLst>
      <p:ext uri="{BB962C8B-B14F-4D97-AF65-F5344CB8AC3E}">
        <p14:creationId xmlns:p14="http://schemas.microsoft.com/office/powerpoint/2010/main" val="24796553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22C60-213C-4ED6-A467-E3AE531B2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Pengintegrasian</a:t>
            </a:r>
            <a:r>
              <a:rPr lang="en-US" dirty="0"/>
              <a:t> Pendidikan Kewirausahaan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/</a:t>
            </a:r>
            <a:r>
              <a:rPr lang="en-US" dirty="0" err="1"/>
              <a:t>Buku</a:t>
            </a:r>
            <a:r>
              <a:rPr lang="en-US" dirty="0"/>
              <a:t> Ajar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B2F32-E1ED-41F9-A73E-8CDD52B28B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Penginternalisasian</a:t>
            </a:r>
            <a:r>
              <a:rPr lang="en-US" dirty="0"/>
              <a:t> </a:t>
            </a:r>
            <a:r>
              <a:rPr lang="en-US" dirty="0" err="1"/>
              <a:t>nilai-nilai</a:t>
            </a:r>
            <a:r>
              <a:rPr lang="en-US" dirty="0"/>
              <a:t> kewirausahaan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ajar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pemaparan</a:t>
            </a:r>
            <a:r>
              <a:rPr lang="en-US" dirty="0"/>
              <a:t> </a:t>
            </a:r>
            <a:r>
              <a:rPr lang="en-US" dirty="0" err="1"/>
              <a:t>materi</a:t>
            </a:r>
            <a:r>
              <a:rPr lang="en-US" dirty="0"/>
              <a:t>, </a:t>
            </a:r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evaluasi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1615849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7D820-7820-46AD-ABD3-68E045E62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Pengintegrasian Pendidikan Kewirausahaan melalui Muatan Lokal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31BE26-91D6-4976-AD40-99B5099D7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Mata Pelajaran Kewirausahaan </a:t>
            </a:r>
            <a:r>
              <a:rPr lang="en-US" dirty="0" err="1"/>
              <a:t>berdiri</a:t>
            </a:r>
            <a:r>
              <a:rPr lang="en-US" dirty="0"/>
              <a:t> </a:t>
            </a:r>
            <a:r>
              <a:rPr lang="en-US" dirty="0" err="1"/>
              <a:t>sendiri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2193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BBFEC-47BB-41A2-AA13-152DB0EAA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CONTOH KERANGKA PROGRAM KEPALA SEKOLAH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78261C-D8D0-4183-82D7-EEC6AAA471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BAB I  PENDAHULUAN</a:t>
            </a:r>
          </a:p>
          <a:p>
            <a:pPr marL="0" indent="0">
              <a:buNone/>
            </a:pPr>
            <a:r>
              <a:rPr lang="en-US" dirty="0"/>
              <a:t>a.	</a:t>
            </a:r>
            <a:r>
              <a:rPr lang="en-US" dirty="0" err="1"/>
              <a:t>Latar</a:t>
            </a:r>
            <a:r>
              <a:rPr lang="en-US" dirty="0"/>
              <a:t> </a:t>
            </a:r>
            <a:r>
              <a:rPr lang="en-US" dirty="0" err="1"/>
              <a:t>Belakang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b.	Dasar Hukum</a:t>
            </a:r>
          </a:p>
          <a:p>
            <a:pPr marL="0" indent="0">
              <a:buNone/>
            </a:pPr>
            <a:r>
              <a:rPr lang="en-US" dirty="0"/>
              <a:t>c.	</a:t>
            </a:r>
            <a:r>
              <a:rPr lang="en-US" dirty="0" err="1"/>
              <a:t>Tujuan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d.	</a:t>
            </a:r>
            <a:r>
              <a:rPr lang="en-US" dirty="0" err="1"/>
              <a:t>Manfaat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6222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868B2-990B-498C-8E74-D0FE48665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BAB II</a:t>
            </a:r>
            <a:br>
              <a:rPr lang="en-US" dirty="0"/>
            </a:br>
            <a:r>
              <a:rPr lang="en-US" dirty="0"/>
              <a:t>STRATEGI PELAKSANAAN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6ABB56-CC9D-4B45-B3D1-E421A0313A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a.     Tim </a:t>
            </a:r>
            <a:r>
              <a:rPr lang="en-US" dirty="0" err="1"/>
              <a:t>Pengembang</a:t>
            </a:r>
            <a:r>
              <a:rPr lang="en-US" dirty="0"/>
              <a:t> Sekolah</a:t>
            </a:r>
          </a:p>
          <a:p>
            <a:pPr marL="457200" indent="-457200">
              <a:buAutoNum type="alphaLcPeriod" startAt="2"/>
            </a:pPr>
            <a:r>
              <a:rPr lang="en-US" dirty="0" err="1"/>
              <a:t>Bentuk-bentuk</a:t>
            </a:r>
            <a:r>
              <a:rPr lang="en-US" dirty="0"/>
              <a:t> program kewirausahaan (</a:t>
            </a:r>
            <a:r>
              <a:rPr lang="en-US" dirty="0" err="1"/>
              <a:t>terintergrasi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mapel</a:t>
            </a:r>
            <a:r>
              <a:rPr lang="en-US" dirty="0"/>
              <a:t>, </a:t>
            </a:r>
            <a:r>
              <a:rPr lang="en-US" dirty="0" err="1"/>
              <a:t>Ekskul</a:t>
            </a:r>
            <a:r>
              <a:rPr lang="en-US" dirty="0"/>
              <a:t>, PD, Kultur Sekolah,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praktek</a:t>
            </a:r>
            <a:r>
              <a:rPr lang="en-US" dirty="0"/>
              <a:t>, </a:t>
            </a:r>
            <a:r>
              <a:rPr lang="en-US" dirty="0" err="1"/>
              <a:t>berbentuk</a:t>
            </a:r>
            <a:r>
              <a:rPr lang="en-US" dirty="0"/>
              <a:t> </a:t>
            </a:r>
            <a:r>
              <a:rPr lang="en-US" dirty="0" err="1"/>
              <a:t>modul</a:t>
            </a:r>
            <a:r>
              <a:rPr lang="en-US" dirty="0"/>
              <a:t>/</a:t>
            </a:r>
            <a:r>
              <a:rPr lang="en-US" dirty="0" err="1"/>
              <a:t>bahan</a:t>
            </a:r>
            <a:r>
              <a:rPr lang="en-US" dirty="0"/>
              <a:t> ajar, </a:t>
            </a:r>
            <a:r>
              <a:rPr lang="en-US" dirty="0" err="1"/>
              <a:t>Mulok</a:t>
            </a:r>
            <a:r>
              <a:rPr lang="en-US" dirty="0"/>
              <a:t> )</a:t>
            </a:r>
          </a:p>
          <a:p>
            <a:pPr marL="457200" indent="-457200">
              <a:buAutoNum type="alphaLcPeriod" startAt="2"/>
            </a:pPr>
            <a:r>
              <a:rPr lang="en-US" dirty="0" err="1"/>
              <a:t>Analisis</a:t>
            </a:r>
            <a:r>
              <a:rPr lang="en-US" dirty="0"/>
              <a:t>  </a:t>
            </a:r>
            <a:r>
              <a:rPr lang="en-US" dirty="0" err="1"/>
              <a:t>pengembangan</a:t>
            </a:r>
            <a:r>
              <a:rPr lang="en-US" dirty="0"/>
              <a:t> kewirausahaan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CC2A00A-6488-4D89-8844-A83411556E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0667691"/>
              </p:ext>
            </p:extLst>
          </p:nvPr>
        </p:nvGraphicFramePr>
        <p:xfrm>
          <a:off x="1785510" y="4083068"/>
          <a:ext cx="953714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4500">
                  <a:extLst>
                    <a:ext uri="{9D8B030D-6E8A-4147-A177-3AD203B41FA5}">
                      <a16:colId xmlns:a16="http://schemas.microsoft.com/office/drawing/2014/main" val="3934793338"/>
                    </a:ext>
                  </a:extLst>
                </a:gridCol>
                <a:gridCol w="2103065">
                  <a:extLst>
                    <a:ext uri="{9D8B030D-6E8A-4147-A177-3AD203B41FA5}">
                      <a16:colId xmlns:a16="http://schemas.microsoft.com/office/drawing/2014/main" val="164185363"/>
                    </a:ext>
                  </a:extLst>
                </a:gridCol>
                <a:gridCol w="1637968">
                  <a:extLst>
                    <a:ext uri="{9D8B030D-6E8A-4147-A177-3AD203B41FA5}">
                      <a16:colId xmlns:a16="http://schemas.microsoft.com/office/drawing/2014/main" val="3062925541"/>
                    </a:ext>
                  </a:extLst>
                </a:gridCol>
                <a:gridCol w="1782566">
                  <a:extLst>
                    <a:ext uri="{9D8B030D-6E8A-4147-A177-3AD203B41FA5}">
                      <a16:colId xmlns:a16="http://schemas.microsoft.com/office/drawing/2014/main" val="1480689084"/>
                    </a:ext>
                  </a:extLst>
                </a:gridCol>
                <a:gridCol w="1342297">
                  <a:extLst>
                    <a:ext uri="{9D8B030D-6E8A-4147-A177-3AD203B41FA5}">
                      <a16:colId xmlns:a16="http://schemas.microsoft.com/office/drawing/2014/main" val="950181652"/>
                    </a:ext>
                  </a:extLst>
                </a:gridCol>
                <a:gridCol w="1836753">
                  <a:extLst>
                    <a:ext uri="{9D8B030D-6E8A-4147-A177-3AD203B41FA5}">
                      <a16:colId xmlns:a16="http://schemas.microsoft.com/office/drawing/2014/main" val="3640044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Bentuk</a:t>
                      </a:r>
                      <a:r>
                        <a:rPr lang="en-US" dirty="0"/>
                        <a:t> Program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Kondisi</a:t>
                      </a:r>
                      <a:r>
                        <a:rPr lang="en-US" dirty="0"/>
                        <a:t> Ideal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Kondisi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Nyata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Masalah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Rekomendasi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088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9617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17128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A6FF3-F1ED-4427-877A-50F7C4757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BAB III</a:t>
            </a:r>
            <a:br>
              <a:rPr lang="en-US" dirty="0"/>
            </a:br>
            <a:r>
              <a:rPr lang="en-US" dirty="0"/>
              <a:t>WAKTU PELAKSANAAN DAN RENCANA AKSI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C35446-20EE-46DF-B132-81E7B776AF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F864D7-0096-4EAA-9BBE-CCB7D544C1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620" y="2405898"/>
            <a:ext cx="10729819" cy="133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8185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1CF5D-11E5-4E58-B50B-6A3AD6667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BAB IV PENUTUP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DFBAD2-9757-4FB9-B228-EF86A8D68D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SIMPULAN</a:t>
            </a:r>
          </a:p>
          <a:p>
            <a:r>
              <a:rPr lang="en-US" dirty="0"/>
              <a:t>SARAN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LAMPIRAN</a:t>
            </a:r>
          </a:p>
          <a:p>
            <a:pPr marL="0" indent="0">
              <a:buNone/>
            </a:pPr>
            <a:r>
              <a:rPr lang="en-US" dirty="0"/>
              <a:t>RAPOR MUTU</a:t>
            </a:r>
          </a:p>
          <a:p>
            <a:pPr marL="0" indent="0">
              <a:buNone/>
            </a:pPr>
            <a:r>
              <a:rPr lang="en-US" dirty="0"/>
              <a:t>SK TIM</a:t>
            </a:r>
          </a:p>
        </p:txBody>
      </p:sp>
    </p:spTree>
    <p:extLst>
      <p:ext uri="{BB962C8B-B14F-4D97-AF65-F5344CB8AC3E}">
        <p14:creationId xmlns:p14="http://schemas.microsoft.com/office/powerpoint/2010/main" val="25520445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B3625-6EC3-4021-9B9F-80528A56E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 MONEV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8147AC-BBF5-4DD9-80D6-C013F6EF86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BAB I PENDAHULUAN</a:t>
            </a:r>
          </a:p>
          <a:p>
            <a:pPr marL="457200" indent="-457200">
              <a:buAutoNum type="alphaUcPeriod"/>
            </a:pPr>
            <a:r>
              <a:rPr lang="en-US" dirty="0"/>
              <a:t>LATAR BELAKANG</a:t>
            </a:r>
          </a:p>
          <a:p>
            <a:pPr marL="457200" indent="-457200">
              <a:buAutoNum type="alphaUcPeriod"/>
            </a:pPr>
            <a:r>
              <a:rPr lang="en-US" dirty="0"/>
              <a:t>DASAR HUKUM</a:t>
            </a:r>
          </a:p>
          <a:p>
            <a:pPr marL="457200" indent="-457200">
              <a:buAutoNum type="alphaUcPeriod"/>
            </a:pPr>
            <a:r>
              <a:rPr lang="en-US" dirty="0"/>
              <a:t>TUJUAN </a:t>
            </a:r>
          </a:p>
          <a:p>
            <a:pPr marL="457200" indent="-457200">
              <a:buAutoNum type="alphaUcPeriod"/>
            </a:pPr>
            <a:r>
              <a:rPr lang="en-US" dirty="0"/>
              <a:t>MANFAAT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7311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DCAE4-A892-4C8F-A4A7-AD11DF5D1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BAB II PELAKSANAAN MONEV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AFA1D3-DEDA-4CB6-937B-722DFE9302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en-US" dirty="0"/>
              <a:t>INSTRUMEN MONEV</a:t>
            </a:r>
          </a:p>
          <a:p>
            <a:pPr marL="457200" indent="-457200">
              <a:buAutoNum type="arabicPeriod"/>
            </a:pPr>
            <a:r>
              <a:rPr lang="en-US" dirty="0"/>
              <a:t>JADWAL MONEV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AA4239AE-8501-408F-BC85-BF6BE9D5DF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4093545"/>
              </p:ext>
            </p:extLst>
          </p:nvPr>
        </p:nvGraphicFramePr>
        <p:xfrm>
          <a:off x="1554921" y="3176619"/>
          <a:ext cx="8128000" cy="211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5298">
                  <a:extLst>
                    <a:ext uri="{9D8B030D-6E8A-4147-A177-3AD203B41FA5}">
                      <a16:colId xmlns:a16="http://schemas.microsoft.com/office/drawing/2014/main" val="2505353920"/>
                    </a:ext>
                  </a:extLst>
                </a:gridCol>
                <a:gridCol w="4723368">
                  <a:extLst>
                    <a:ext uri="{9D8B030D-6E8A-4147-A177-3AD203B41FA5}">
                      <a16:colId xmlns:a16="http://schemas.microsoft.com/office/drawing/2014/main" val="4231042331"/>
                    </a:ext>
                  </a:extLst>
                </a:gridCol>
                <a:gridCol w="476785">
                  <a:extLst>
                    <a:ext uri="{9D8B030D-6E8A-4147-A177-3AD203B41FA5}">
                      <a16:colId xmlns:a16="http://schemas.microsoft.com/office/drawing/2014/main" val="2779396443"/>
                    </a:ext>
                  </a:extLst>
                </a:gridCol>
                <a:gridCol w="771277">
                  <a:extLst>
                    <a:ext uri="{9D8B030D-6E8A-4147-A177-3AD203B41FA5}">
                      <a16:colId xmlns:a16="http://schemas.microsoft.com/office/drawing/2014/main" val="3744561168"/>
                    </a:ext>
                  </a:extLst>
                </a:gridCol>
                <a:gridCol w="730636">
                  <a:extLst>
                    <a:ext uri="{9D8B030D-6E8A-4147-A177-3AD203B41FA5}">
                      <a16:colId xmlns:a16="http://schemas.microsoft.com/office/drawing/2014/main" val="1952565336"/>
                    </a:ext>
                  </a:extLst>
                </a:gridCol>
                <a:gridCol w="730636">
                  <a:extLst>
                    <a:ext uri="{9D8B030D-6E8A-4147-A177-3AD203B41FA5}">
                      <a16:colId xmlns:a16="http://schemas.microsoft.com/office/drawing/2014/main" val="1368908949"/>
                    </a:ext>
                  </a:extLst>
                </a:gridCol>
              </a:tblGrid>
              <a:tr h="320040"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Kegiatan</a:t>
                      </a:r>
                      <a:endParaRPr lang="en-US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Kriteria</a:t>
                      </a:r>
                      <a:endParaRPr lang="en-US" dirty="0"/>
                    </a:p>
                    <a:p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699718"/>
                  </a:ext>
                </a:extLst>
              </a:tr>
              <a:tr h="3200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235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730328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Total Skor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058830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Nilai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247129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1333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FD83E-E8C1-4D01-B36B-239D06520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BAB III PENUTUP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678EFE-012A-4B26-BBAF-C5E6E59A2E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8975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C213D-4A5D-4DCF-9011-E9731BFA7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TINDAK LANJUT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6AC654-4FAC-43DC-8080-A4F5053761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en-US" dirty="0"/>
              <a:t>HASIL ANALISIS MONEV</a:t>
            </a:r>
          </a:p>
          <a:p>
            <a:pPr marL="457200" indent="-457200">
              <a:buAutoNum type="arabicPeriod"/>
            </a:pPr>
            <a:r>
              <a:rPr lang="en-US" dirty="0"/>
              <a:t>REKOMENDASI TINDAK LANJUT</a:t>
            </a:r>
          </a:p>
          <a:p>
            <a:pPr marL="457200" indent="-4572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7415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57740-C7B8-41B7-AD9C-56F106814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CONTOH POJOK ENTREPRENEUR</a:t>
            </a:r>
          </a:p>
        </p:txBody>
      </p:sp>
      <p:pic>
        <p:nvPicPr>
          <p:cNvPr id="4" name="WhatsApp Video 2021-10-23 at 06.15.26">
            <a:hlinkClick r:id="" action="ppaction://media"/>
            <a:extLst>
              <a:ext uri="{FF2B5EF4-FFF2-40B4-BE49-F238E27FC236}">
                <a16:creationId xmlns:a16="http://schemas.microsoft.com/office/drawing/2014/main" id="{3113A975-8CC3-48C3-BEDF-BC7EF17D45E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17850" y="2016125"/>
            <a:ext cx="6272213" cy="3449638"/>
          </a:xfrm>
        </p:spPr>
      </p:pic>
    </p:spTree>
    <p:extLst>
      <p:ext uri="{BB962C8B-B14F-4D97-AF65-F5344CB8AC3E}">
        <p14:creationId xmlns:p14="http://schemas.microsoft.com/office/powerpoint/2010/main" val="719850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C366CBE-296C-4ED2-8AA4-DE180F75E3CB}"/>
              </a:ext>
            </a:extLst>
          </p:cNvPr>
          <p:cNvPicPr>
            <a:picLocks noGrp="1" noChangeAspect="1" noChangeArrowheads="1" noCrop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1308" y="2016125"/>
            <a:ext cx="8243709" cy="344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1205292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1058</TotalTime>
  <Words>1669</Words>
  <Application>Microsoft Office PowerPoint</Application>
  <PresentationFormat>Widescreen</PresentationFormat>
  <Paragraphs>177</Paragraphs>
  <Slides>37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Arial</vt:lpstr>
      <vt:lpstr>Calibri</vt:lpstr>
      <vt:lpstr>Gill Sans MT</vt:lpstr>
      <vt:lpstr>Times New Roman</vt:lpstr>
      <vt:lpstr>Gallery</vt:lpstr>
      <vt:lpstr>PROGRAM KEWIRAUSAHAAN</vt:lpstr>
      <vt:lpstr>JENIS KEWIRAUSAHAAN DISEKOLAH</vt:lpstr>
      <vt:lpstr>MATA PKWU</vt:lpstr>
      <vt:lpstr>TUPOKSI KEPALA SEKOLAH PROGRAM KEWIRAUSAHAAN</vt:lpstr>
      <vt:lpstr>KONSEP KEWIRAUSAHAAN</vt:lpstr>
      <vt:lpstr>KOMPETENSI KEPALA SEKOLAH DIBIDANG KEWIRAUSAHAAN</vt:lpstr>
      <vt:lpstr>PowerPoint Presentation</vt:lpstr>
      <vt:lpstr>PowerPoint Presentation</vt:lpstr>
      <vt:lpstr>PowerPoint Presentation</vt:lpstr>
      <vt:lpstr>PowerPoint Presentation</vt:lpstr>
      <vt:lpstr>Landasan hukum </vt:lpstr>
      <vt:lpstr> TUJUAN PENDIDIKAN KEWIRAUSAHAAN</vt:lpstr>
      <vt:lpstr>Hasil yang Diharapkan</vt:lpstr>
      <vt:lpstr>Nilai- Nilai Pendidikan Kewirausahaan</vt:lpstr>
      <vt:lpstr>BENTUK Kewirausahaan di Sekolah</vt:lpstr>
      <vt:lpstr>Aktor utama mewujudkan millennial entrepreneur melalui sekolah</vt:lpstr>
      <vt:lpstr>Peranan GURU  Dalam mewujudkan  millennial entrepreneur melalui sekolah</vt:lpstr>
      <vt:lpstr>Langkah-Langkah Pengintegrasian nilai-nilai kewirausahaan dalam PEMBELAJARAN</vt:lpstr>
      <vt:lpstr>PENDIDIKAN KEWIRAUSAHAAN TERINTEGRASI PADA KULTUR SEKOLAH</vt:lpstr>
      <vt:lpstr>PENDIDIKAN KEWIRAUSAHAAN MELALUI EKSTRAKURIKULER DAN PENGEMBANGAN DIRI   Mewujudkan pojok Enterpreneur</vt:lpstr>
      <vt:lpstr>PowerPoint Presentation</vt:lpstr>
      <vt:lpstr>PowerPoint Presentation</vt:lpstr>
      <vt:lpstr>PowerPoint Presentation</vt:lpstr>
      <vt:lpstr>PENGEMBANGAN DIRI</vt:lpstr>
      <vt:lpstr>Perubahan Pelaksanaan Pembelajaran Kewirausahaan dari Teori ke Praktik </vt:lpstr>
      <vt:lpstr>Pengintegrasian Pendidikan Kewirausahaan ke dalam Bahan/Buku Ajar </vt:lpstr>
      <vt:lpstr>Pengintegrasian Pendidikan Kewirausahaan melalui Muatan Lokal </vt:lpstr>
      <vt:lpstr>CONTOH KERANGKA PROGRAM KEPALA SEKOLAH</vt:lpstr>
      <vt:lpstr>BAB II STRATEGI PELAKSANAAN</vt:lpstr>
      <vt:lpstr>BAB III WAKTU PELAKSANAAN DAN RENCANA AKSI</vt:lpstr>
      <vt:lpstr>BAB IV PENUTUP</vt:lpstr>
      <vt:lpstr>PROGRAM MONEV </vt:lpstr>
      <vt:lpstr>BAB II PELAKSANAAN MONEV </vt:lpstr>
      <vt:lpstr>BAB III PENUTUP </vt:lpstr>
      <vt:lpstr>TINDAK LANJUT</vt:lpstr>
      <vt:lpstr>CONTOH POJOK ENTREPRENEUR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Asniati Bahari</dc:creator>
  <cp:lastModifiedBy>Yenni Putri</cp:lastModifiedBy>
  <cp:revision>24</cp:revision>
  <dcterms:created xsi:type="dcterms:W3CDTF">2021-07-29T13:27:34Z</dcterms:created>
  <dcterms:modified xsi:type="dcterms:W3CDTF">2021-10-22T23:18:24Z</dcterms:modified>
</cp:coreProperties>
</file>