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40"/>
  </p:notesMasterIdLst>
  <p:sldIdLst>
    <p:sldId id="288" r:id="rId2"/>
    <p:sldId id="289" r:id="rId3"/>
    <p:sldId id="290" r:id="rId4"/>
    <p:sldId id="291" r:id="rId5"/>
    <p:sldId id="297" r:id="rId6"/>
    <p:sldId id="298" r:id="rId7"/>
    <p:sldId id="302" r:id="rId8"/>
    <p:sldId id="299" r:id="rId9"/>
    <p:sldId id="300" r:id="rId10"/>
    <p:sldId id="301" r:id="rId11"/>
    <p:sldId id="268" r:id="rId12"/>
    <p:sldId id="271" r:id="rId13"/>
    <p:sldId id="272" r:id="rId14"/>
    <p:sldId id="274" r:id="rId15"/>
    <p:sldId id="266" r:id="rId16"/>
    <p:sldId id="275" r:id="rId17"/>
    <p:sldId id="277" r:id="rId18"/>
    <p:sldId id="267" r:id="rId19"/>
    <p:sldId id="287" r:id="rId20"/>
    <p:sldId id="262" r:id="rId21"/>
    <p:sldId id="263" r:id="rId22"/>
    <p:sldId id="264" r:id="rId23"/>
    <p:sldId id="265" r:id="rId24"/>
    <p:sldId id="292" r:id="rId25"/>
    <p:sldId id="293" r:id="rId26"/>
    <p:sldId id="294" r:id="rId27"/>
    <p:sldId id="296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279" r:id="rId37"/>
    <p:sldId id="311" r:id="rId38"/>
    <p:sldId id="312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B6983-E1F5-474E-A44A-5B3F34DC299F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20559-37C3-4E90-B97B-2F4F175F45B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957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01312-D758-48DD-84F1-2FBF670C0954}" type="slidenum">
              <a:rPr lang="id-ID" smtClean="0"/>
              <a:t>14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220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549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233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92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138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19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8501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72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69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26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916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02308-AAFE-41CF-A0FD-D0FBFC2893A9}" type="datetimeFigureOut">
              <a:rPr lang="en-ID" smtClean="0"/>
              <a:t>23/09/2021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AB9954-9713-4BCD-ABD0-FA4720A42229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47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DE3C3-811C-4FF2-A5E0-B8B585E9D4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PROGRAM KEWIRAUSAHAAN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4294C5-01AB-4644-9A39-AC283B4093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Dra. YENNI PUTRI, MM</a:t>
            </a:r>
          </a:p>
          <a:p>
            <a:r>
              <a:rPr lang="en-US" dirty="0"/>
              <a:t>PENGAWAS SEKOLAH DINAS PENDIDIKAN PROFINSI SUMATERA BARAT</a:t>
            </a:r>
          </a:p>
        </p:txBody>
      </p:sp>
    </p:spTree>
    <p:extLst>
      <p:ext uri="{BB962C8B-B14F-4D97-AF65-F5344CB8AC3E}">
        <p14:creationId xmlns:p14="http://schemas.microsoft.com/office/powerpoint/2010/main" val="230607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23F6F-444E-4CB2-87FA-9F05E916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JENIS KEWIRAUSAHAAN DISEKOLAH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48B59-8F93-4DF9-ACCB-D61464DF8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MAPEL WAJIB B , MATA PELAJARAN PENDIDIKAN KEWIRAUSAHAAN </a:t>
            </a:r>
          </a:p>
          <a:p>
            <a:pPr marL="457200" indent="-457200">
              <a:buAutoNum type="arabicPeriod"/>
            </a:pPr>
            <a:r>
              <a:rPr lang="en-US" dirty="0"/>
              <a:t>TUPOKSI KEWIRAUSAHAAN</a:t>
            </a:r>
          </a:p>
        </p:txBody>
      </p:sp>
    </p:spTree>
    <p:extLst>
      <p:ext uri="{BB962C8B-B14F-4D97-AF65-F5344CB8AC3E}">
        <p14:creationId xmlns:p14="http://schemas.microsoft.com/office/powerpoint/2010/main" val="3026182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0853A-C087-45F8-B1FC-36A924DA9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MATA PKWU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727EF-4516-43DC-80C6-5E3B040C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PERANGKAT PEMBELAJARAN</a:t>
            </a:r>
          </a:p>
          <a:p>
            <a:pPr>
              <a:buFontTx/>
              <a:buChar char="-"/>
            </a:pPr>
            <a:r>
              <a:rPr lang="en-US" dirty="0"/>
              <a:t>PROGRAM TAHUNAN DAN SEMESTER</a:t>
            </a:r>
          </a:p>
          <a:p>
            <a:pPr>
              <a:buFontTx/>
              <a:buChar char="-"/>
            </a:pPr>
            <a:r>
              <a:rPr lang="en-US" dirty="0"/>
              <a:t>SILABUS</a:t>
            </a:r>
          </a:p>
          <a:p>
            <a:pPr>
              <a:buFontTx/>
              <a:buChar char="-"/>
            </a:pPr>
            <a:r>
              <a:rPr lang="en-US" dirty="0"/>
              <a:t>RPP</a:t>
            </a:r>
          </a:p>
          <a:p>
            <a:pPr>
              <a:buFontTx/>
              <a:buChar char="-"/>
            </a:pPr>
            <a:r>
              <a:rPr lang="en-US" dirty="0"/>
              <a:t>LAMPIRAN RPP (PENILAIAN, MODUL)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235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880CC-22C5-4A7B-A9B5-CA09C1D1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TUPOKSI KEPALA SEKOLAH</a:t>
            </a:r>
            <a:br>
              <a:rPr lang="en-US" dirty="0"/>
            </a:br>
            <a:r>
              <a:rPr lang="en-US" dirty="0"/>
              <a:t>PROGRAM KEWIRAUSAHAAN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CCA50-4890-4E5C-8209-5C935C723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MERENCANAKAN PROGRAM ( </a:t>
            </a:r>
            <a:r>
              <a:rPr lang="en-US" dirty="0" err="1"/>
              <a:t>merencanakan</a:t>
            </a:r>
            <a:r>
              <a:rPr lang="en-US" dirty="0"/>
              <a:t> program kewirausahaan dan program </a:t>
            </a:r>
            <a:r>
              <a:rPr lang="en-US" dirty="0" err="1"/>
              <a:t>monev</a:t>
            </a:r>
            <a:r>
              <a:rPr lang="en-US" dirty="0"/>
              <a:t> )</a:t>
            </a:r>
          </a:p>
          <a:p>
            <a:r>
              <a:rPr lang="en-US" dirty="0"/>
              <a:t>MELAKSANAKAN (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kewirausahaan </a:t>
            </a:r>
            <a:r>
              <a:rPr lang="en-US" dirty="0" err="1"/>
              <a:t>disekolah</a:t>
            </a:r>
            <a:r>
              <a:rPr lang="en-US" dirty="0"/>
              <a:t>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sk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pengelola</a:t>
            </a:r>
            <a:r>
              <a:rPr lang="en-US" dirty="0"/>
              <a:t>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)</a:t>
            </a:r>
          </a:p>
          <a:p>
            <a:r>
              <a:rPr lang="en-US" dirty="0"/>
              <a:t>MENGEVALUASI (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monev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instrument </a:t>
            </a:r>
            <a:r>
              <a:rPr lang="en-US" dirty="0" err="1"/>
              <a:t>monev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)</a:t>
            </a:r>
          </a:p>
          <a:p>
            <a:r>
              <a:rPr lang="en-US" dirty="0"/>
              <a:t>MELAKSANAKAN  TINDAK LANJUT (program </a:t>
            </a:r>
            <a:r>
              <a:rPr lang="en-US" dirty="0" err="1"/>
              <a:t>tindk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monev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54475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866FA-C46D-4F06-B5CC-E4FEA46F5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KONSEP KEWIRAUSAHAAN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11F74-C7AE-4BC2-8566-8F333B7A2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kewirausahaan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. </a:t>
            </a:r>
            <a:r>
              <a:rPr lang="en-US" dirty="0" err="1"/>
              <a:t>Kewirausahan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, </a:t>
            </a:r>
            <a:r>
              <a:rPr lang="en-US" dirty="0" err="1"/>
              <a:t>jiwa</a:t>
            </a:r>
            <a:r>
              <a:rPr lang="en-US" dirty="0"/>
              <a:t> dan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 yang sangat </a:t>
            </a:r>
            <a:r>
              <a:rPr lang="en-US" dirty="0" err="1"/>
              <a:t>bernilai</a:t>
            </a:r>
            <a:r>
              <a:rPr lang="en-US" dirty="0"/>
              <a:t> dan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dan orang lain. Kewirausahaan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mental dan </a:t>
            </a:r>
            <a:r>
              <a:rPr lang="en-US" dirty="0" err="1"/>
              <a:t>jiwa</a:t>
            </a:r>
            <a:r>
              <a:rPr lang="en-US" dirty="0"/>
              <a:t> yang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kreatif</a:t>
            </a:r>
            <a:r>
              <a:rPr lang="en-US" dirty="0"/>
              <a:t> </a:t>
            </a:r>
            <a:r>
              <a:rPr lang="en-US" dirty="0" err="1"/>
              <a:t>berdaya</a:t>
            </a:r>
            <a:r>
              <a:rPr lang="en-US" dirty="0"/>
              <a:t>, </a:t>
            </a:r>
            <a:r>
              <a:rPr lang="en-US" dirty="0" err="1"/>
              <a:t>bercipta</a:t>
            </a:r>
            <a:r>
              <a:rPr lang="en-US" dirty="0"/>
              <a:t>, </a:t>
            </a:r>
            <a:r>
              <a:rPr lang="en-US" dirty="0" err="1"/>
              <a:t>berkarya</a:t>
            </a:r>
            <a:r>
              <a:rPr lang="en-US" dirty="0"/>
              <a:t> dan </a:t>
            </a:r>
            <a:r>
              <a:rPr lang="en-US" dirty="0" err="1"/>
              <a:t>bersahaja</a:t>
            </a:r>
            <a:r>
              <a:rPr lang="en-US" dirty="0"/>
              <a:t> dan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usahanya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Karakter</a:t>
            </a:r>
            <a:r>
              <a:rPr lang="en-US" dirty="0"/>
              <a:t> kewirausahaan </a:t>
            </a:r>
            <a:r>
              <a:rPr lang="en-US" dirty="0" err="1"/>
              <a:t>seorang</a:t>
            </a:r>
            <a:r>
              <a:rPr lang="en-US" dirty="0"/>
              <a:t> Kepala sekolah </a:t>
            </a:r>
            <a:r>
              <a:rPr lang="en-US" dirty="0" err="1"/>
              <a:t>ada</a:t>
            </a:r>
            <a:r>
              <a:rPr lang="en-US" dirty="0"/>
              <a:t> pada  </a:t>
            </a:r>
            <a:r>
              <a:rPr lang="en-US" dirty="0" err="1"/>
              <a:t>perubahan</a:t>
            </a:r>
            <a:r>
              <a:rPr lang="en-US" dirty="0"/>
              <a:t>,   </a:t>
            </a:r>
            <a:r>
              <a:rPr lang="en-US" dirty="0" err="1"/>
              <a:t>pembaharuan</a:t>
            </a:r>
            <a:r>
              <a:rPr lang="en-US" dirty="0"/>
              <a:t>, </a:t>
            </a:r>
            <a:r>
              <a:rPr lang="en-US" dirty="0" err="1"/>
              <a:t>kemajuan</a:t>
            </a:r>
            <a:r>
              <a:rPr lang="en-US" dirty="0"/>
              <a:t> dan </a:t>
            </a:r>
            <a:r>
              <a:rPr lang="en-US" dirty="0" err="1"/>
              <a:t>tantangan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Seseorang</a:t>
            </a:r>
            <a:r>
              <a:rPr lang="en-US" dirty="0"/>
              <a:t> Kepala sekolah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tupoksi</a:t>
            </a:r>
            <a:r>
              <a:rPr lang="en-US" dirty="0"/>
              <a:t> kewirausahaan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dan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berkreasi</a:t>
            </a:r>
            <a:r>
              <a:rPr lang="en-US" dirty="0"/>
              <a:t> dan </a:t>
            </a:r>
            <a:r>
              <a:rPr lang="en-US" dirty="0" err="1"/>
              <a:t>berinovasi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06674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A2CB3-4C91-4288-AEDE-9DCEAF4D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KOMPETENSI KEPALA SEKOLAH DIBIDANG KEWIRAUSAHAAN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4D1A8-6A14-4053-BB80-CCFC98096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yang </a:t>
            </a:r>
            <a:r>
              <a:rPr lang="en-US" dirty="0" err="1"/>
              <a:t>bermanfaat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sekolah;  Kepala sekolah </a:t>
            </a:r>
            <a:r>
              <a:rPr lang="en-US" dirty="0" err="1"/>
              <a:t>dituntut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gagasan-gagasan</a:t>
            </a:r>
            <a:r>
              <a:rPr lang="en-US" dirty="0"/>
              <a:t> yang </a:t>
            </a:r>
            <a:r>
              <a:rPr lang="en-US" dirty="0" err="1"/>
              <a:t>kreatif</a:t>
            </a:r>
            <a:r>
              <a:rPr lang="en-US" dirty="0"/>
              <a:t>, </a:t>
            </a:r>
            <a:r>
              <a:rPr lang="en-US" dirty="0" err="1"/>
              <a:t>baru</a:t>
            </a:r>
            <a:r>
              <a:rPr lang="en-US" dirty="0"/>
              <a:t>, dan </a:t>
            </a:r>
            <a:r>
              <a:rPr lang="en-US" dirty="0" err="1"/>
              <a:t>berbeda</a:t>
            </a:r>
            <a:r>
              <a:rPr lang="en-US" dirty="0"/>
              <a:t>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: proses </a:t>
            </a:r>
            <a:r>
              <a:rPr lang="en-US" dirty="0" err="1"/>
              <a:t>pengelolaan</a:t>
            </a:r>
            <a:r>
              <a:rPr lang="en-US" dirty="0"/>
              <a:t> sekolah (</a:t>
            </a:r>
            <a:r>
              <a:rPr lang="en-US" dirty="0" err="1"/>
              <a:t>perencanaan</a:t>
            </a:r>
            <a:r>
              <a:rPr lang="en-US" dirty="0"/>
              <a:t>, </a:t>
            </a:r>
            <a:r>
              <a:rPr lang="en-US" dirty="0" err="1"/>
              <a:t>pengorganisasian</a:t>
            </a:r>
            <a:r>
              <a:rPr lang="en-US" dirty="0"/>
              <a:t>, </a:t>
            </a:r>
            <a:r>
              <a:rPr lang="en-US" dirty="0" err="1"/>
              <a:t>pelaksanaan</a:t>
            </a:r>
            <a:r>
              <a:rPr lang="en-US" dirty="0"/>
              <a:t>, dan </a:t>
            </a:r>
            <a:r>
              <a:rPr lang="en-US" dirty="0" err="1"/>
              <a:t>pengawasan</a:t>
            </a:r>
            <a:r>
              <a:rPr lang="en-US" dirty="0"/>
              <a:t>); </a:t>
            </a:r>
            <a:r>
              <a:rPr lang="en-US" dirty="0" err="1"/>
              <a:t>muatan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yang </a:t>
            </a:r>
            <a:r>
              <a:rPr lang="en-US" dirty="0" err="1"/>
              <a:t>bernilai</a:t>
            </a:r>
            <a:r>
              <a:rPr lang="en-US" dirty="0"/>
              <a:t> kewirausahaan; dan </a:t>
            </a:r>
            <a:r>
              <a:rPr lang="en-US" dirty="0" err="1"/>
              <a:t>pendayagunaan</a:t>
            </a:r>
            <a:r>
              <a:rPr lang="en-US" dirty="0"/>
              <a:t> </a:t>
            </a:r>
            <a:r>
              <a:rPr lang="en-US" dirty="0" err="1"/>
              <a:t>sumberdaya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(uang, </a:t>
            </a:r>
            <a:r>
              <a:rPr lang="en-US" dirty="0" err="1"/>
              <a:t>sarpras</a:t>
            </a:r>
            <a:r>
              <a:rPr lang="en-US" dirty="0"/>
              <a:t>, </a:t>
            </a:r>
            <a:r>
              <a:rPr lang="en-US" dirty="0" err="1"/>
              <a:t>informasi</a:t>
            </a:r>
            <a:r>
              <a:rPr lang="en-US" dirty="0"/>
              <a:t>) dan </a:t>
            </a:r>
            <a:r>
              <a:rPr lang="en-US" dirty="0" err="1"/>
              <a:t>pembelajaran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33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B2264-BACE-4F11-A339-EB978C824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Memiliki </a:t>
            </a:r>
            <a:r>
              <a:rPr lang="en-US" dirty="0" err="1"/>
              <a:t>motivasi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pemimpin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; </a:t>
            </a:r>
            <a:r>
              <a:rPr lang="en-US" dirty="0" err="1"/>
              <a:t>kepala</a:t>
            </a:r>
            <a:r>
              <a:rPr lang="en-US" dirty="0"/>
              <a:t> sekolah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keyakinan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;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sekolah; </a:t>
            </a:r>
            <a:r>
              <a:rPr lang="en-US" dirty="0" err="1"/>
              <a:t>melaksanakan</a:t>
            </a:r>
            <a:r>
              <a:rPr lang="en-US" dirty="0"/>
              <a:t> strategi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suksesnya</a:t>
            </a:r>
            <a:r>
              <a:rPr lang="en-US" dirty="0"/>
              <a:t>; </a:t>
            </a:r>
            <a:r>
              <a:rPr lang="en-US" dirty="0" err="1"/>
              <a:t>berani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yang </a:t>
            </a:r>
            <a:r>
              <a:rPr lang="en-US" dirty="0" err="1"/>
              <a:t>ditimbulkan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dan strategi yang </a:t>
            </a:r>
            <a:r>
              <a:rPr lang="en-US" dirty="0" err="1"/>
              <a:t>dilaksanakan</a:t>
            </a:r>
            <a:r>
              <a:rPr lang="en-US" dirty="0"/>
              <a:t>;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dan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terus-menerus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strategi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visinya</a:t>
            </a:r>
            <a:r>
              <a:rPr lang="en-US" dirty="0"/>
              <a:t>; dan </a:t>
            </a:r>
            <a:r>
              <a:rPr lang="en-US" dirty="0" err="1"/>
              <a:t>meraih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berkesinambungan</a:t>
            </a:r>
            <a:r>
              <a:rPr lang="en-US" dirty="0"/>
              <a:t> pada </a:t>
            </a:r>
            <a:r>
              <a:rPr lang="en-US" dirty="0" err="1"/>
              <a:t>bidang-bidang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dan </a:t>
            </a:r>
            <a:r>
              <a:rPr lang="en-US" dirty="0" err="1"/>
              <a:t>fungsinya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sekolah pada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, </a:t>
            </a:r>
            <a:r>
              <a:rPr lang="en-US" dirty="0" err="1"/>
              <a:t>provinsi</a:t>
            </a:r>
            <a:r>
              <a:rPr lang="en-US" dirty="0"/>
              <a:t>, </a:t>
            </a:r>
            <a:r>
              <a:rPr lang="en-US" dirty="0" err="1"/>
              <a:t>nasional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811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FACE4-8E42-4925-8485-2C0FA9033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946" y="1900362"/>
            <a:ext cx="9603275" cy="5355027"/>
          </a:xfrm>
        </p:spPr>
        <p:txBody>
          <a:bodyPr>
            <a:normAutofit/>
          </a:bodyPr>
          <a:lstStyle/>
          <a:p>
            <a:r>
              <a:rPr lang="en-US" dirty="0" err="1"/>
              <a:t>Memotivasi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sekolah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fungsinya</a:t>
            </a:r>
            <a:r>
              <a:rPr lang="en-US" dirty="0"/>
              <a:t> masing-masing;  Sekolah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mengusahakan</a:t>
            </a:r>
            <a:r>
              <a:rPr lang="en-US" dirty="0"/>
              <a:t> agar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sekolah: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</a:t>
            </a:r>
            <a:r>
              <a:rPr lang="en-US" dirty="0"/>
              <a:t> masing-masing yang </a:t>
            </a:r>
            <a:r>
              <a:rPr lang="en-US" dirty="0" err="1"/>
              <a:t>sejalan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, </a:t>
            </a:r>
            <a:r>
              <a:rPr lang="en-US" dirty="0" err="1"/>
              <a:t>misi</a:t>
            </a:r>
            <a:r>
              <a:rPr lang="en-US" dirty="0"/>
              <a:t>, dan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sekolah; </a:t>
            </a:r>
            <a:r>
              <a:rPr lang="en-US" dirty="0" err="1"/>
              <a:t>melaksanakan</a:t>
            </a:r>
            <a:r>
              <a:rPr lang="en-US" dirty="0"/>
              <a:t> strategi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masing-masing;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dan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kinerjanya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suksesnya</a:t>
            </a:r>
            <a:r>
              <a:rPr lang="en-US" dirty="0"/>
              <a:t>; dan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prestasi-prestasi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</a:t>
            </a:r>
            <a:r>
              <a:rPr lang="en-US" dirty="0"/>
              <a:t> masing-masing pada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tingkatan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dirty="0" err="1"/>
              <a:t>tingkat</a:t>
            </a:r>
            <a:r>
              <a:rPr lang="en-US" dirty="0"/>
              <a:t> sekolah, </a:t>
            </a:r>
            <a:r>
              <a:rPr lang="en-US" dirty="0" err="1"/>
              <a:t>kecamatan</a:t>
            </a:r>
            <a:r>
              <a:rPr lang="en-US" dirty="0"/>
              <a:t>,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, </a:t>
            </a:r>
            <a:r>
              <a:rPr lang="en-US" dirty="0" err="1"/>
              <a:t>provinsi</a:t>
            </a:r>
            <a:r>
              <a:rPr lang="en-US" dirty="0"/>
              <a:t>, </a:t>
            </a:r>
            <a:r>
              <a:rPr lang="en-US" dirty="0" err="1"/>
              <a:t>nasional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432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891F8-5DA8-4EA7-970A-95DB90122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141" y="1789220"/>
            <a:ext cx="9603275" cy="5068780"/>
          </a:xfrm>
        </p:spPr>
        <p:txBody>
          <a:bodyPr>
            <a:normAutofit/>
          </a:bodyPr>
          <a:lstStyle/>
          <a:p>
            <a:r>
              <a:rPr lang="en-US" dirty="0" err="1"/>
              <a:t>Pantang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 dan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terbaik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kendala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 sekolah; Kepala sekolah </a:t>
            </a:r>
            <a:r>
              <a:rPr lang="en-US" dirty="0" err="1"/>
              <a:t>harus</a:t>
            </a:r>
            <a:r>
              <a:rPr lang="en-US" dirty="0"/>
              <a:t>: </a:t>
            </a:r>
            <a:r>
              <a:rPr lang="en-US" dirty="0" err="1"/>
              <a:t>berpendirian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menperjuangkan</a:t>
            </a:r>
            <a:r>
              <a:rPr lang="en-US" dirty="0"/>
              <a:t>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suksesnya</a:t>
            </a:r>
            <a:r>
              <a:rPr lang="en-US" dirty="0"/>
              <a:t>;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mendasar</a:t>
            </a:r>
            <a:r>
              <a:rPr lang="en-US" dirty="0"/>
              <a:t> dan </a:t>
            </a:r>
            <a:r>
              <a:rPr lang="en-US" dirty="0" err="1"/>
              <a:t>kendala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 sekolah;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dan </a:t>
            </a:r>
            <a:r>
              <a:rPr lang="en-US" dirty="0" err="1"/>
              <a:t>kreatif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dan </a:t>
            </a:r>
            <a:r>
              <a:rPr lang="en-US" dirty="0" err="1"/>
              <a:t>fungsinya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sekolah;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terbaik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;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konsisten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yang </a:t>
            </a:r>
            <a:r>
              <a:rPr lang="en-US" dirty="0" err="1"/>
              <a:t>dipilih</a:t>
            </a:r>
            <a:r>
              <a:rPr lang="en-US" dirty="0"/>
              <a:t>;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dan </a:t>
            </a:r>
            <a:r>
              <a:rPr lang="en-US" dirty="0" err="1"/>
              <a:t>refleksi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diidentifikasi</a:t>
            </a:r>
            <a:r>
              <a:rPr lang="en-US" dirty="0"/>
              <a:t> dan </a:t>
            </a:r>
            <a:r>
              <a:rPr lang="en-US" dirty="0" err="1"/>
              <a:t>pemecahan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; dan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terus-menerus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cara-cara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dan </a:t>
            </a:r>
            <a:r>
              <a:rPr lang="en-US" dirty="0" err="1"/>
              <a:t>kreatif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dan </a:t>
            </a:r>
            <a:r>
              <a:rPr lang="en-US" dirty="0" err="1"/>
              <a:t>kendala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108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B8E98-1353-49EA-843A-F472E58B9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dan </a:t>
            </a:r>
            <a:r>
              <a:rPr lang="en-US" dirty="0" err="1"/>
              <a:t>prinsip-prinsip</a:t>
            </a:r>
            <a:r>
              <a:rPr lang="en-US" dirty="0"/>
              <a:t> kewirausahaan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sekolah. Sekolah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sekolah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prinsip-prinsip</a:t>
            </a:r>
            <a:r>
              <a:rPr lang="en-US" dirty="0"/>
              <a:t>: </a:t>
            </a:r>
            <a:r>
              <a:rPr lang="en-US" dirty="0" err="1"/>
              <a:t>inovatif</a:t>
            </a:r>
            <a:r>
              <a:rPr lang="en-US" dirty="0"/>
              <a:t> dan </a:t>
            </a:r>
            <a:r>
              <a:rPr lang="en-US" dirty="0" err="1"/>
              <a:t>kreatif</a:t>
            </a:r>
            <a:r>
              <a:rPr lang="en-US" dirty="0"/>
              <a:t>; rasa </a:t>
            </a:r>
            <a:r>
              <a:rPr lang="en-US" dirty="0" err="1"/>
              <a:t>percaya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; </a:t>
            </a:r>
            <a:r>
              <a:rPr lang="en-US" dirty="0" err="1"/>
              <a:t>berorientasi</a:t>
            </a:r>
            <a:r>
              <a:rPr lang="en-US" dirty="0"/>
              <a:t> pada </a:t>
            </a:r>
            <a:r>
              <a:rPr lang="en-US" dirty="0" err="1"/>
              <a:t>visi</a:t>
            </a:r>
            <a:r>
              <a:rPr lang="en-US" dirty="0"/>
              <a:t>, </a:t>
            </a:r>
            <a:r>
              <a:rPr lang="en-US" dirty="0" err="1"/>
              <a:t>misi</a:t>
            </a:r>
            <a:r>
              <a:rPr lang="en-US" dirty="0"/>
              <a:t>, dan </a:t>
            </a:r>
            <a:r>
              <a:rPr lang="en-US" dirty="0" err="1"/>
              <a:t>tujuan</a:t>
            </a:r>
            <a:r>
              <a:rPr lang="en-US" dirty="0"/>
              <a:t> sekolah;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 dan </a:t>
            </a:r>
            <a:r>
              <a:rPr lang="en-US" dirty="0" err="1"/>
              <a:t>pantang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; dan </a:t>
            </a:r>
            <a:r>
              <a:rPr lang="en-US" dirty="0" err="1"/>
              <a:t>bervisi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603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76502" y="152175"/>
            <a:ext cx="4438996" cy="582612"/>
          </a:xfrm>
        </p:spPr>
        <p:txBody>
          <a:bodyPr>
            <a:normAutofit/>
          </a:bodyPr>
          <a:lstStyle/>
          <a:p>
            <a:pPr algn="ctr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Landasan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hukum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d-ID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4299" y="734787"/>
            <a:ext cx="10869433" cy="4984370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Pancasila dan Undang-Undang Dasar Republik Indonesia Tahun 1945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Undang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Undang No. 20 Tahun 2003 tentang Sistem Pendidikan Nasional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Permendiknas nomor 13 tahun 2007 tentang standar Kepala sekolah/madrasyah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Instruksi Presiden No. 4 Tahun 1995 tentang Gerakan Nasional Memasyakatkan dan Membudayakan Kewirausahaan.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Pidato Presiden pada Nasional Summit Tahun 2010 telah mengamanatkan perlunya penggalakan jiwa kewirausahaan dan metodologi pendidikan yang lebih mengembangkan kewirausahaan.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mendiknas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No. 63 Tahun 2009 tentang Penjaminan Mutu Pendidikan,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Permendikbud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no.20. 21, 22, 23, 24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SKL,standar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proses,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penilaian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sarpras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mendikbud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o.15 tahun 2018 ttg Pemenuhan Beban Kerja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uru,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Kepala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ekolah,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engawas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ekolah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Permendikbud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2018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B71E42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Surat Keputusan Bersama Menteri Negara Koperasi dan UKM dan Menteri Pendidikan Nasional No. 02/SKB/MENEG/VI/2000 dan No. 4/U/SKB/2000 tertanggal 29 Juni 2000 tentang Pendidikan Perkoperasian dan Kewirausahaan. Tujuan dari SKB adalah (a) memasy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rakatkan dan mengembangkan perkoperasian dan kewirausahaan melalui pendidikan,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Gubernur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Sumatera Barat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Unggulan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Gubernur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Wakil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Gubernur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Sumatera Barat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Perumusan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RPJMD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 Sumatera Barat</a:t>
            </a:r>
          </a:p>
          <a:p>
            <a:pPr marL="457200" indent="-457200">
              <a:buFont typeface="+mj-lt"/>
              <a:buAutoNum type="arabicPeriod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id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85728"/>
            <a:ext cx="8229600" cy="714380"/>
          </a:xfrm>
        </p:spPr>
        <p:txBody>
          <a:bodyPr>
            <a:normAutofit fontScale="90000"/>
          </a:bodyPr>
          <a:lstStyle/>
          <a:p>
            <a:br>
              <a:rPr lang="en-US" sz="2800" b="1" dirty="0"/>
            </a:br>
            <a:r>
              <a:rPr lang="id-ID" sz="2800" b="1" dirty="0"/>
              <a:t>TUJUAN PENDIDIKAN KEWIRAUSAHAAN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092" y="1356532"/>
            <a:ext cx="11413767" cy="475456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000" dirty="0"/>
              <a:t>Program </a:t>
            </a:r>
            <a:r>
              <a:rPr lang="en-US" sz="2000" dirty="0" err="1"/>
              <a:t>pendidikan</a:t>
            </a:r>
            <a:r>
              <a:rPr lang="en-US" sz="2000" dirty="0"/>
              <a:t> kewirausahaan di sekolah </a:t>
            </a:r>
            <a:r>
              <a:rPr lang="en-US" sz="2000" dirty="0" err="1"/>
              <a:t>bertujuan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:</a:t>
            </a:r>
          </a:p>
          <a:p>
            <a:pPr marL="0" lvl="0" indent="0">
              <a:buNone/>
            </a:pPr>
            <a:r>
              <a:rPr lang="en-US" sz="2000" dirty="0"/>
              <a:t>1. </a:t>
            </a:r>
            <a:r>
              <a:rPr lang="en-US" sz="2000" dirty="0" err="1"/>
              <a:t>Memperkuat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 </a:t>
            </a:r>
            <a:r>
              <a:rPr lang="en-US" sz="2000" dirty="0" err="1"/>
              <a:t>Tupoksi</a:t>
            </a:r>
            <a:r>
              <a:rPr lang="en-US" sz="2000" dirty="0"/>
              <a:t> Kepala Sekolah dan </a:t>
            </a:r>
            <a:r>
              <a:rPr lang="en-US" sz="2000" dirty="0" err="1"/>
              <a:t>Kurikulum</a:t>
            </a:r>
            <a:r>
              <a:rPr lang="en-US" sz="2000" dirty="0"/>
              <a:t> Tingkat </a:t>
            </a:r>
            <a:r>
              <a:rPr lang="en-US" sz="2000" dirty="0" err="1"/>
              <a:t>Satuan</a:t>
            </a:r>
            <a:r>
              <a:rPr lang="en-US" sz="2000" dirty="0"/>
              <a:t> Pendidikan (KTSP) yang </a:t>
            </a:r>
            <a:r>
              <a:rPr lang="en-US" sz="2000" dirty="0" err="1"/>
              <a:t>berlaku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(the existing curriculum ) di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satuan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usia</a:t>
            </a:r>
            <a:r>
              <a:rPr lang="en-US" sz="2000" dirty="0"/>
              <a:t> </a:t>
            </a:r>
            <a:r>
              <a:rPr lang="en-US" sz="2000" dirty="0" err="1"/>
              <a:t>dini</a:t>
            </a:r>
            <a:r>
              <a:rPr lang="en-US" sz="2000" dirty="0"/>
              <a:t> </a:t>
            </a:r>
            <a:r>
              <a:rPr lang="en-US" sz="2000" dirty="0" err="1"/>
              <a:t>sampai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sekolah </a:t>
            </a:r>
            <a:r>
              <a:rPr lang="en-US" sz="2000" dirty="0" err="1"/>
              <a:t>menengah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dan Pendidikan Non Formal (PNF)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memperkuat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pembelajaran</a:t>
            </a:r>
            <a:r>
              <a:rPr lang="en-US" sz="2000" dirty="0"/>
              <a:t> dan </a:t>
            </a:r>
            <a:r>
              <a:rPr lang="en-US" sz="2000" dirty="0" err="1"/>
              <a:t>mengintegrasikan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kewirausahaan.</a:t>
            </a:r>
          </a:p>
          <a:p>
            <a:pPr marL="0" lvl="0" indent="0">
              <a:buNone/>
            </a:pPr>
            <a:r>
              <a:rPr lang="en-US" sz="2000" dirty="0"/>
              <a:t>2. </a:t>
            </a:r>
            <a:r>
              <a:rPr lang="en-US" sz="2000" dirty="0" err="1"/>
              <a:t>Mengkaji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Isi dan </a:t>
            </a:r>
            <a:r>
              <a:rPr lang="en-US" sz="2000" dirty="0" err="1"/>
              <a:t>Standar</a:t>
            </a:r>
            <a:r>
              <a:rPr lang="en-US" sz="2000" dirty="0"/>
              <a:t> </a:t>
            </a:r>
            <a:r>
              <a:rPr lang="en-US" sz="2000" dirty="0" err="1"/>
              <a:t>Kompetensi</a:t>
            </a:r>
            <a:r>
              <a:rPr lang="en-US" sz="2000" dirty="0"/>
              <a:t> </a:t>
            </a:r>
            <a:r>
              <a:rPr lang="en-US" sz="2000" dirty="0" err="1"/>
              <a:t>Lulusan</a:t>
            </a:r>
            <a:r>
              <a:rPr lang="en-US" sz="2000" dirty="0"/>
              <a:t> dan </a:t>
            </a:r>
            <a:r>
              <a:rPr lang="en-US" sz="2000" dirty="0" err="1"/>
              <a:t>kurikulum</a:t>
            </a:r>
            <a:r>
              <a:rPr lang="en-US" sz="2000" dirty="0"/>
              <a:t>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usia</a:t>
            </a:r>
            <a:r>
              <a:rPr lang="en-US" sz="2000" dirty="0"/>
              <a:t> </a:t>
            </a:r>
            <a:r>
              <a:rPr lang="en-US" sz="2000" dirty="0" err="1"/>
              <a:t>dini</a:t>
            </a:r>
            <a:r>
              <a:rPr lang="en-US" sz="2000" dirty="0"/>
              <a:t> </a:t>
            </a:r>
            <a:r>
              <a:rPr lang="en-US" sz="2000" dirty="0" err="1"/>
              <a:t>hingga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menengah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non formal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rangka</a:t>
            </a:r>
            <a:r>
              <a:rPr lang="en-US" sz="2000" dirty="0"/>
              <a:t> </a:t>
            </a:r>
            <a:r>
              <a:rPr lang="en-US" sz="2000" dirty="0" err="1"/>
              <a:t>pemetaan</a:t>
            </a:r>
            <a:r>
              <a:rPr lang="en-US" sz="2000" dirty="0"/>
              <a:t> </a:t>
            </a:r>
            <a:r>
              <a:rPr lang="en-US" sz="2000" dirty="0" err="1"/>
              <a:t>ruang</a:t>
            </a:r>
            <a:r>
              <a:rPr lang="en-US" sz="2000" dirty="0"/>
              <a:t> </a:t>
            </a:r>
            <a:r>
              <a:rPr lang="en-US" sz="2000" dirty="0" err="1"/>
              <a:t>lingkup</a:t>
            </a:r>
            <a:r>
              <a:rPr lang="en-US" sz="2000" dirty="0"/>
              <a:t> </a:t>
            </a:r>
            <a:r>
              <a:rPr lang="en-US" sz="2000" dirty="0" err="1"/>
              <a:t>kompetensi</a:t>
            </a:r>
            <a:r>
              <a:rPr lang="en-US" sz="2000" dirty="0"/>
              <a:t> </a:t>
            </a:r>
            <a:r>
              <a:rPr lang="en-US" sz="2000" dirty="0" err="1"/>
              <a:t>lulusan</a:t>
            </a:r>
            <a:r>
              <a:rPr lang="en-US" sz="2000" dirty="0"/>
              <a:t> yang </a:t>
            </a:r>
            <a:r>
              <a:rPr lang="en-US" sz="2000" dirty="0" err="1"/>
              <a:t>terkait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kewirausahaan.</a:t>
            </a:r>
          </a:p>
          <a:p>
            <a:pPr marL="0" lvl="0" indent="0">
              <a:buNone/>
            </a:pPr>
            <a:r>
              <a:rPr lang="en-US" sz="2000" dirty="0"/>
              <a:t>3. </a:t>
            </a:r>
            <a:r>
              <a:rPr lang="en-US" sz="2000" dirty="0" err="1"/>
              <a:t>Merumuskan</a:t>
            </a:r>
            <a:r>
              <a:rPr lang="en-US" sz="2000" dirty="0"/>
              <a:t> </a:t>
            </a:r>
            <a:r>
              <a:rPr lang="en-US" sz="2000" dirty="0" err="1"/>
              <a:t>rancangan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kewirausahaan di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satuan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usia</a:t>
            </a:r>
            <a:r>
              <a:rPr lang="en-US" sz="2000" dirty="0"/>
              <a:t> </a:t>
            </a:r>
            <a:r>
              <a:rPr lang="en-US" sz="2000" dirty="0" err="1"/>
              <a:t>dini</a:t>
            </a:r>
            <a:r>
              <a:rPr lang="en-US" sz="2000" dirty="0"/>
              <a:t> </a:t>
            </a:r>
            <a:r>
              <a:rPr lang="en-US" sz="2000" dirty="0" err="1"/>
              <a:t>hingga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menengah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non formal</a:t>
            </a:r>
          </a:p>
          <a:p>
            <a:pPr marL="0" lvl="0" indent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E9121-DB5F-4F9D-BAA1-45509F7B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Hasil yang Diharapkan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AC8D3-201B-46BF-8A16-BB7689EE2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AutoNum type="arabicPeriod"/>
            </a:pPr>
            <a:r>
              <a:rPr lang="en-ID" dirty="0"/>
              <a:t>Terbentuknya </a:t>
            </a:r>
            <a:r>
              <a:rPr lang="en-ID" dirty="0" err="1"/>
              <a:t>jiwa-jiwa</a:t>
            </a:r>
            <a:r>
              <a:rPr lang="en-ID" dirty="0"/>
              <a:t> entrepreneur pada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.</a:t>
            </a:r>
          </a:p>
          <a:p>
            <a:pPr marL="457200" indent="-457200">
              <a:buAutoNum type="arabicPeriod"/>
            </a:pPr>
            <a:r>
              <a:rPr lang="en-ID" dirty="0" err="1"/>
              <a:t>Meningkatnya</a:t>
            </a:r>
            <a:r>
              <a:rPr lang="en-ID" dirty="0"/>
              <a:t> </a:t>
            </a:r>
            <a:r>
              <a:rPr lang="en-ID" dirty="0" err="1"/>
              <a:t>Kreativitas</a:t>
            </a:r>
            <a:r>
              <a:rPr lang="en-ID" dirty="0"/>
              <a:t> dan </a:t>
            </a:r>
            <a:r>
              <a:rPr lang="en-ID" dirty="0" err="1"/>
              <a:t>literasi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ber</a:t>
            </a:r>
            <a:r>
              <a:rPr lang="en-ID" dirty="0"/>
              <a:t> </a:t>
            </a:r>
            <a:r>
              <a:rPr lang="en-ID" dirty="0" err="1"/>
              <a:t>wirausaha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.</a:t>
            </a:r>
          </a:p>
          <a:p>
            <a:pPr marL="457200" indent="-457200">
              <a:buAutoNum type="arabicPeriod"/>
            </a:pPr>
            <a:r>
              <a:rPr lang="en-ID" dirty="0" err="1"/>
              <a:t>Meningkatnya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</a:t>
            </a:r>
            <a:r>
              <a:rPr lang="en-ID" dirty="0" err="1"/>
              <a:t>inisiatif</a:t>
            </a:r>
            <a:r>
              <a:rPr lang="en-ID" dirty="0"/>
              <a:t> sekolah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mengembangkan</a:t>
            </a:r>
            <a:r>
              <a:rPr lang="en-ID" dirty="0"/>
              <a:t> program kewirausahaan.</a:t>
            </a:r>
          </a:p>
          <a:p>
            <a:pPr marL="457200" indent="-457200">
              <a:buAutoNum type="arabicPeriod"/>
            </a:pPr>
            <a:r>
              <a:rPr lang="en-ID" dirty="0" err="1"/>
              <a:t>Mendorong</a:t>
            </a:r>
            <a:r>
              <a:rPr lang="en-ID" dirty="0"/>
              <a:t> sekolah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mengembangkan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dirty="0" err="1"/>
              <a:t>wirausaha</a:t>
            </a:r>
            <a:r>
              <a:rPr lang="en-ID" dirty="0"/>
              <a:t>. </a:t>
            </a:r>
          </a:p>
          <a:p>
            <a:pPr marL="457200" indent="-457200">
              <a:buAutoNum type="arabicPeriod"/>
            </a:pPr>
            <a:r>
              <a:rPr lang="en-ID" dirty="0" err="1"/>
              <a:t>Meningkatnya</a:t>
            </a:r>
            <a:r>
              <a:rPr lang="en-ID" dirty="0"/>
              <a:t> </a:t>
            </a:r>
            <a:r>
              <a:rPr lang="en-ID" dirty="0" err="1"/>
              <a:t>pendayagunaan</a:t>
            </a:r>
            <a:r>
              <a:rPr lang="en-ID" dirty="0"/>
              <a:t> </a:t>
            </a:r>
            <a:r>
              <a:rPr lang="en-ID" dirty="0" err="1"/>
              <a:t>potensi</a:t>
            </a:r>
            <a:r>
              <a:rPr lang="en-ID" dirty="0"/>
              <a:t> </a:t>
            </a:r>
            <a:r>
              <a:rPr lang="en-ID" dirty="0" err="1"/>
              <a:t>sumberdaya</a:t>
            </a:r>
            <a:r>
              <a:rPr lang="en-ID" dirty="0"/>
              <a:t> sekolah, </a:t>
            </a:r>
            <a:r>
              <a:rPr lang="en-ID" dirty="0" err="1"/>
              <a:t>keunggulan</a:t>
            </a:r>
            <a:r>
              <a:rPr lang="en-ID" dirty="0"/>
              <a:t> </a:t>
            </a:r>
            <a:r>
              <a:rPr lang="en-ID" dirty="0" err="1"/>
              <a:t>lokal</a:t>
            </a:r>
            <a:r>
              <a:rPr lang="en-ID" dirty="0"/>
              <a:t> dan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optimal.</a:t>
            </a:r>
          </a:p>
          <a:p>
            <a:pPr marL="457200" indent="-457200">
              <a:buAutoNum type="arabicPeriod"/>
            </a:pPr>
            <a:r>
              <a:rPr lang="en-ID" dirty="0" err="1"/>
              <a:t>Terjalinnya</a:t>
            </a:r>
            <a:r>
              <a:rPr lang="en-ID" dirty="0"/>
              <a:t> </a:t>
            </a:r>
            <a:r>
              <a:rPr lang="en-ID" dirty="0" err="1"/>
              <a:t>Kemitraan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ekosistem</a:t>
            </a:r>
            <a:r>
              <a:rPr lang="en-ID" dirty="0"/>
              <a:t> ABCGM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mengembangkan</a:t>
            </a:r>
            <a:r>
              <a:rPr lang="en-ID" dirty="0"/>
              <a:t> program kewirausahaan.</a:t>
            </a:r>
          </a:p>
          <a:p>
            <a:pPr marL="457200" indent="-457200">
              <a:buAutoNum type="arabicPeriod"/>
            </a:pPr>
            <a:r>
              <a:rPr lang="en-ID" dirty="0"/>
              <a:t>Terbentuknya </a:t>
            </a:r>
            <a:r>
              <a:rPr lang="en-ID" dirty="0" err="1"/>
              <a:t>praktik-praktik</a:t>
            </a:r>
            <a:r>
              <a:rPr lang="en-ID" dirty="0"/>
              <a:t> </a:t>
            </a:r>
            <a:r>
              <a:rPr lang="en-ID" dirty="0" err="1"/>
              <a:t>terbaik</a:t>
            </a:r>
            <a:r>
              <a:rPr lang="en-ID" dirty="0"/>
              <a:t> (best practices) </a:t>
            </a:r>
            <a:r>
              <a:rPr lang="en-ID" dirty="0" err="1"/>
              <a:t>penyelenggaraan</a:t>
            </a:r>
            <a:r>
              <a:rPr lang="en-ID" dirty="0"/>
              <a:t> program kewirausahaan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keunggulan</a:t>
            </a:r>
            <a:r>
              <a:rPr lang="en-ID" dirty="0"/>
              <a:t> </a:t>
            </a:r>
            <a:r>
              <a:rPr lang="en-ID" dirty="0" err="1"/>
              <a:t>lokal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dirujuk</a:t>
            </a:r>
            <a:r>
              <a:rPr lang="en-ID" dirty="0"/>
              <a:t>  sekolah lain.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70991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Nilai- Nilai Pendidikan Kewirausahaan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5A879D0-883A-4824-9A81-5A876E9FF5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152466"/>
              </p:ext>
            </p:extLst>
          </p:nvPr>
        </p:nvGraphicFramePr>
        <p:xfrm>
          <a:off x="1192695" y="1912924"/>
          <a:ext cx="10137914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114">
                  <a:extLst>
                    <a:ext uri="{9D8B030D-6E8A-4147-A177-3AD203B41FA5}">
                      <a16:colId xmlns:a16="http://schemas.microsoft.com/office/drawing/2014/main" val="3773951675"/>
                    </a:ext>
                  </a:extLst>
                </a:gridCol>
                <a:gridCol w="4934374">
                  <a:extLst>
                    <a:ext uri="{9D8B030D-6E8A-4147-A177-3AD203B41FA5}">
                      <a16:colId xmlns:a16="http://schemas.microsoft.com/office/drawing/2014/main" val="3643758462"/>
                    </a:ext>
                  </a:extLst>
                </a:gridCol>
                <a:gridCol w="626165">
                  <a:extLst>
                    <a:ext uri="{9D8B030D-6E8A-4147-A177-3AD203B41FA5}">
                      <a16:colId xmlns:a16="http://schemas.microsoft.com/office/drawing/2014/main" val="629714214"/>
                    </a:ext>
                  </a:extLst>
                </a:gridCol>
                <a:gridCol w="3876261">
                  <a:extLst>
                    <a:ext uri="{9D8B030D-6E8A-4147-A177-3AD203B41FA5}">
                      <a16:colId xmlns:a16="http://schemas.microsoft.com/office/drawing/2014/main" val="3452407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99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Mandiri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Inovatif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38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Kreatif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10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Tanggungjawab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2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Ber</a:t>
                      </a:r>
                      <a:r>
                        <a:rPr lang="en-US" sz="1800" b="1" dirty="0"/>
                        <a:t>k</a:t>
                      </a:r>
                      <a:r>
                        <a:rPr lang="id-ID" sz="1800" b="1" dirty="0"/>
                        <a:t>epemimpinan mengambil </a:t>
                      </a:r>
                      <a:r>
                        <a:rPr lang="en-US" sz="1800" b="1" dirty="0" err="1"/>
                        <a:t>resiko</a:t>
                      </a:r>
                      <a:r>
                        <a:rPr lang="id-ID" sz="1800" b="1" dirty="0"/>
                        <a:t> 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11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Kerjasama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09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Berorientasi pada tindakan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12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Pantang menyerah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Kepemimpinan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13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Komitmen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92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Kerja Keras 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14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Realistis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42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Jujur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15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Rasa Ingin Tahu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3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b="1" dirty="0"/>
                        <a:t>Disiplin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16</a:t>
                      </a:r>
                    </a:p>
                    <a:p>
                      <a:r>
                        <a:rPr lang="en-US" b="1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Komunikatif</a:t>
                      </a:r>
                      <a:endParaRPr lang="en-US" b="1" dirty="0"/>
                    </a:p>
                    <a:p>
                      <a:r>
                        <a:rPr lang="en-ID" b="1" dirty="0"/>
                        <a:t>Barani </a:t>
                      </a:r>
                      <a:r>
                        <a:rPr lang="en-ID" b="1" dirty="0" err="1"/>
                        <a:t>Menanggung</a:t>
                      </a:r>
                      <a:r>
                        <a:rPr lang="en-ID" b="1" dirty="0"/>
                        <a:t> </a:t>
                      </a:r>
                      <a:r>
                        <a:rPr lang="en-ID" b="1" dirty="0" err="1"/>
                        <a:t>Resiko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76678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BENTUK </a:t>
            </a:r>
            <a:r>
              <a:rPr lang="id-ID" b="1" dirty="0"/>
              <a:t>Kewirausahaan di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47675" indent="-447675" fontAlgn="base">
              <a:buNone/>
            </a:pPr>
            <a:r>
              <a:rPr lang="en-US" sz="1900" b="1" dirty="0"/>
              <a:t>1</a:t>
            </a:r>
            <a:r>
              <a:rPr lang="en-US" sz="3600" b="1" dirty="0"/>
              <a:t>.</a:t>
            </a:r>
            <a:r>
              <a:rPr lang="id-ID" sz="3600" b="1" dirty="0"/>
              <a:t> </a:t>
            </a:r>
            <a:r>
              <a:rPr lang="id-ID" b="1" dirty="0"/>
              <a:t>Pendidikan Kewirausahaan Terintegrasi Dalam Seluruh Mata Pelajaran</a:t>
            </a:r>
          </a:p>
          <a:p>
            <a:pPr marL="447675" indent="-447675" fontAlgn="base">
              <a:buNone/>
            </a:pPr>
            <a:r>
              <a:rPr lang="id-ID" b="1" dirty="0"/>
              <a:t>2. Pendidikan Kewirausahaan yang  Terpadu Dalam kegiatan </a:t>
            </a:r>
            <a:r>
              <a:rPr lang="id-ID" b="1" i="1" dirty="0"/>
              <a:t>Ekstra kurikuler</a:t>
            </a:r>
          </a:p>
          <a:p>
            <a:pPr marL="447675" indent="-447675" fontAlgn="base">
              <a:buNone/>
            </a:pPr>
            <a:r>
              <a:rPr lang="id-ID" b="1" i="1" dirty="0"/>
              <a:t>3.</a:t>
            </a:r>
            <a:r>
              <a:rPr lang="id-ID" b="1" dirty="0"/>
              <a:t> Pendidikan Kewirausahaan Melalui Pengembangan Diri</a:t>
            </a:r>
          </a:p>
          <a:p>
            <a:pPr marL="447675" indent="-447675" fontAlgn="base">
              <a:buNone/>
            </a:pPr>
            <a:r>
              <a:rPr lang="id-ID" b="1" dirty="0"/>
              <a:t>4. Perubahan Pelaksanaan Pembelajaran Kewirausahaan dari </a:t>
            </a:r>
            <a:r>
              <a:rPr lang="en-US" b="1" dirty="0"/>
              <a:t>T</a:t>
            </a:r>
            <a:r>
              <a:rPr lang="id-ID" b="1" dirty="0"/>
              <a:t>eori</a:t>
            </a:r>
            <a:r>
              <a:rPr lang="en-US" b="1" dirty="0"/>
              <a:t> </a:t>
            </a:r>
            <a:r>
              <a:rPr lang="id-ID" b="1" dirty="0"/>
              <a:t>ke</a:t>
            </a:r>
            <a:r>
              <a:rPr lang="en-US" b="1" dirty="0"/>
              <a:t> </a:t>
            </a:r>
            <a:r>
              <a:rPr lang="id-ID" b="1" dirty="0"/>
              <a:t>Praktik</a:t>
            </a:r>
          </a:p>
          <a:p>
            <a:pPr marL="447675" indent="-447675" fontAlgn="base">
              <a:buNone/>
            </a:pPr>
            <a:r>
              <a:rPr lang="id-ID" b="1" dirty="0"/>
              <a:t>5. Pengintegrasian Pendidikan Kewirausahaan ke dalam  Bahan/Buku Ajar</a:t>
            </a:r>
          </a:p>
          <a:p>
            <a:pPr marL="447675" indent="-447675" fontAlgn="base">
              <a:buNone/>
            </a:pPr>
            <a:r>
              <a:rPr lang="id-ID" b="1" dirty="0"/>
              <a:t>6. Pengintegrasian Pendidikan Kewirausahaan melalui Kutlur Sekolah</a:t>
            </a:r>
          </a:p>
          <a:p>
            <a:pPr marL="447675" indent="-447675" fontAlgn="base">
              <a:buNone/>
            </a:pPr>
            <a:r>
              <a:rPr lang="id-ID" b="1" dirty="0"/>
              <a:t>7. Pengintegrasian Pendidikan Kewirausahaan melalui Muatan Lokal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7118B-E2D3-4F9B-9EB7-FC892E09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Aktor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mewujudkan</a:t>
            </a:r>
            <a:r>
              <a:rPr lang="en-US" dirty="0"/>
              <a:t> millennial entrepreneur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3BEC4-4C4B-49D6-9A92-228A2B424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 err="1"/>
              <a:t>Dinas</a:t>
            </a:r>
            <a:r>
              <a:rPr lang="en-US" sz="3200" dirty="0"/>
              <a:t> Pendidikan</a:t>
            </a:r>
          </a:p>
          <a:p>
            <a:r>
              <a:rPr lang="en-US" sz="3200" dirty="0" err="1"/>
              <a:t>Kepala</a:t>
            </a:r>
            <a:r>
              <a:rPr lang="en-US" sz="3200" dirty="0"/>
              <a:t> </a:t>
            </a:r>
            <a:r>
              <a:rPr lang="en-US" sz="3200" dirty="0" err="1"/>
              <a:t>Sekolah</a:t>
            </a:r>
            <a:endParaRPr lang="en-US" sz="3200" dirty="0"/>
          </a:p>
          <a:p>
            <a:r>
              <a:rPr lang="en-US" sz="3200" dirty="0"/>
              <a:t>Guru</a:t>
            </a:r>
          </a:p>
          <a:p>
            <a:r>
              <a:rPr lang="en-US" sz="3200" dirty="0"/>
              <a:t>Tenaga </a:t>
            </a:r>
            <a:r>
              <a:rPr lang="en-US" sz="3200" dirty="0" err="1"/>
              <a:t>Administrasi</a:t>
            </a:r>
            <a:endParaRPr lang="en-US" sz="3200" dirty="0"/>
          </a:p>
          <a:p>
            <a:r>
              <a:rPr lang="en-US" sz="3200" dirty="0"/>
              <a:t>Murid</a:t>
            </a:r>
          </a:p>
          <a:p>
            <a:r>
              <a:rPr lang="en-US" sz="3200" dirty="0"/>
              <a:t>Orang </a:t>
            </a:r>
            <a:r>
              <a:rPr lang="en-US" sz="3200" dirty="0" err="1"/>
              <a:t>Tua</a:t>
            </a:r>
            <a:endParaRPr lang="en-US" sz="3200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68168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40919-7751-4ECE-9A89-9F694748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342420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Peranan</a:t>
            </a:r>
            <a:r>
              <a:rPr lang="en-US" dirty="0"/>
              <a:t> GURU </a:t>
            </a:r>
            <a:br>
              <a:rPr lang="en-US" dirty="0"/>
            </a:b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mewujudkan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millennial entrepreneur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sekolah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B016-6AEE-4A89-93C6-4BF96A1C4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id-ID" sz="3600" dirty="0"/>
              <a:t>PENGINTEGRASIAN NILAI-NILAI KEWIRAUSAHAAN DALAM </a:t>
            </a:r>
            <a:r>
              <a:rPr lang="en-US" sz="3600" dirty="0"/>
              <a:t>PEMBELAJARAN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3028646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362" y="208171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id-ID" sz="3600" dirty="0"/>
              <a:t>Langkah-Langkah Pengintegrasian nilai-nilai kewirausahaan dalam </a:t>
            </a:r>
            <a:r>
              <a:rPr lang="en-US" sz="3600" dirty="0"/>
              <a:t>PEMBELAJARAN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391" y="1777193"/>
            <a:ext cx="11231217" cy="4772694"/>
          </a:xfrm>
        </p:spPr>
        <p:txBody>
          <a:bodyPr>
            <a:normAutofit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id-ID" sz="2400" dirty="0"/>
              <a:t>Menganalisis SK dan KD untuk menentukan apakah nilai-nilai kewirausahaan sudah tercakup didalamnya.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id-ID" sz="2400" dirty="0"/>
              <a:t>Mencantumkan nilai-nilai kewirausahaan yang sudah tercantum di dalam SK dan KD kedalam silabus.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id-ID" sz="2400" dirty="0"/>
              <a:t>Mengembangkan langkah pembelajaran peserta didik aktif yang memungkinkan peserta didik memiliki kesempatan melakukan integrasi nilai dan menunjukkannya dalam bentuk sikap dan perilaku.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400" dirty="0"/>
              <a:t>Memasukan langkah pembelajaran aktif dan menyenangkan  yang terintegrasi  dengan nilai-nilai kewirausahaan ke dalam RPP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F0E65-CDDD-4C1C-BC02-8461B255D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PENDIDIKAN KEWIRAUSAHAAN TERINTEGRASI PADA KULTUR SEKOLAH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6EEF9-BB88-4600-A8E5-BF1618EB9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budaya</a:t>
            </a:r>
            <a:r>
              <a:rPr lang="en-US" dirty="0"/>
              <a:t> sekolah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kegiatan-kegiatan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sekolah, guru, </a:t>
            </a:r>
            <a:r>
              <a:rPr lang="en-US" dirty="0" err="1"/>
              <a:t>konselor</a:t>
            </a:r>
            <a:r>
              <a:rPr lang="en-US" dirty="0"/>
              <a:t>,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dan </a:t>
            </a:r>
            <a:r>
              <a:rPr lang="en-US" dirty="0" err="1"/>
              <a:t>mengunakan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sekolah,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,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, </a:t>
            </a:r>
            <a:r>
              <a:rPr lang="en-US" dirty="0" err="1"/>
              <a:t>disiplin</a:t>
            </a:r>
            <a:r>
              <a:rPr lang="en-US" dirty="0"/>
              <a:t>, </a:t>
            </a:r>
            <a:r>
              <a:rPr lang="en-US" dirty="0" err="1"/>
              <a:t>komitmen</a:t>
            </a:r>
            <a:r>
              <a:rPr lang="en-US" dirty="0"/>
              <a:t> dan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berwirausaha</a:t>
            </a:r>
            <a:r>
              <a:rPr lang="en-US" dirty="0"/>
              <a:t> di </a:t>
            </a:r>
            <a:r>
              <a:rPr lang="en-US" dirty="0" err="1"/>
              <a:t>lingkungan</a:t>
            </a:r>
            <a:r>
              <a:rPr lang="en-US" dirty="0"/>
              <a:t> sekolah (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sekolah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berwirausaha</a:t>
            </a:r>
            <a:r>
              <a:rPr lang="en-US" dirty="0"/>
              <a:t> di </a:t>
            </a:r>
            <a:r>
              <a:rPr lang="en-US" dirty="0" err="1"/>
              <a:t>lingkungan</a:t>
            </a:r>
            <a:r>
              <a:rPr lang="en-US" dirty="0"/>
              <a:t> sekolah).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: 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sekolah,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spontan</a:t>
            </a:r>
            <a:r>
              <a:rPr lang="en-US" dirty="0"/>
              <a:t>,  </a:t>
            </a:r>
            <a:r>
              <a:rPr lang="en-US" dirty="0" err="1"/>
              <a:t>teladan</a:t>
            </a:r>
            <a:r>
              <a:rPr lang="en-US" dirty="0"/>
              <a:t>, dan </a:t>
            </a:r>
            <a:r>
              <a:rPr lang="en-US" dirty="0" err="1"/>
              <a:t>pengkondisian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1242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5D302-5462-4000-853F-4EC8576F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PENDIDIKAN KEWIRAUSAHAAN MELALUI EKSTRAKURIKULER DAN PENGEMBANGAN DIRI 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Mewujudkan</a:t>
            </a:r>
            <a:r>
              <a:rPr lang="en-US" dirty="0"/>
              <a:t> </a:t>
            </a:r>
            <a:r>
              <a:rPr lang="en-US" dirty="0" err="1"/>
              <a:t>pojok</a:t>
            </a:r>
            <a:r>
              <a:rPr lang="en-US" dirty="0"/>
              <a:t> </a:t>
            </a:r>
            <a:r>
              <a:rPr lang="en-US" dirty="0" err="1"/>
              <a:t>Enterpreneur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60CDB3-CEA0-4DE5-AAA3-EB82B051F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4640" y="2790907"/>
            <a:ext cx="6777044" cy="2674855"/>
          </a:xfrm>
        </p:spPr>
      </p:pic>
    </p:spTree>
    <p:extLst>
      <p:ext uri="{BB962C8B-B14F-4D97-AF65-F5344CB8AC3E}">
        <p14:creationId xmlns:p14="http://schemas.microsoft.com/office/powerpoint/2010/main" val="3280142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E415-4B70-4262-BB22-728E1C94E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C03560-267A-4774-A708-41BDF8E97D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005" y="208721"/>
            <a:ext cx="11007795" cy="6121452"/>
          </a:xfrm>
        </p:spPr>
      </p:pic>
    </p:spTree>
    <p:extLst>
      <p:ext uri="{BB962C8B-B14F-4D97-AF65-F5344CB8AC3E}">
        <p14:creationId xmlns:p14="http://schemas.microsoft.com/office/powerpoint/2010/main" val="3823183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538A9-8A24-406D-BC71-C97E9EA77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8F941E-172F-4C00-8959-520B89779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6045" y="312505"/>
            <a:ext cx="10239909" cy="6232989"/>
          </a:xfrm>
        </p:spPr>
      </p:pic>
    </p:spTree>
    <p:extLst>
      <p:ext uri="{BB962C8B-B14F-4D97-AF65-F5344CB8AC3E}">
        <p14:creationId xmlns:p14="http://schemas.microsoft.com/office/powerpoint/2010/main" val="1141728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08AD1-E534-437F-92BD-4CC477DF2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2706EA-FE9F-4CF0-951D-2A0D529CF0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649" y="-147576"/>
            <a:ext cx="11638462" cy="6218947"/>
          </a:xfrm>
        </p:spPr>
      </p:pic>
    </p:spTree>
    <p:extLst>
      <p:ext uri="{BB962C8B-B14F-4D97-AF65-F5344CB8AC3E}">
        <p14:creationId xmlns:p14="http://schemas.microsoft.com/office/powerpoint/2010/main" val="278738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9E515-8443-43BA-9770-9520875F8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PENGEMBANGAN DIRI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F6DD-3362-4115-A48F-02B5561A4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terprogram</a:t>
            </a:r>
            <a:r>
              <a:rPr lang="en-US" dirty="0"/>
              <a:t> </a:t>
            </a:r>
            <a:r>
              <a:rPr lang="en-US" dirty="0" err="1"/>
              <a:t>direncanakan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dan </a:t>
            </a:r>
            <a:r>
              <a:rPr lang="en-US" dirty="0" err="1"/>
              <a:t>diikuti</a:t>
            </a:r>
            <a:r>
              <a:rPr lang="en-US" dirty="0"/>
              <a:t> oleh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dan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pribadinya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terprogram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oleh </a:t>
            </a:r>
            <a:r>
              <a:rPr lang="en-US" dirty="0" err="1"/>
              <a:t>pendidik</a:t>
            </a:r>
            <a:r>
              <a:rPr lang="en-US" dirty="0"/>
              <a:t> dan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kependidikan</a:t>
            </a:r>
            <a:r>
              <a:rPr lang="en-US" dirty="0"/>
              <a:t> di sekolah/madrasah yang </a:t>
            </a:r>
            <a:r>
              <a:rPr lang="en-US" dirty="0" err="1"/>
              <a:t>diikuti</a:t>
            </a:r>
            <a:r>
              <a:rPr lang="en-US" dirty="0"/>
              <a:t> oleh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program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, </a:t>
            </a:r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kewirausahaan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pengintegrasian</a:t>
            </a:r>
            <a:r>
              <a:rPr lang="en-US" dirty="0"/>
              <a:t> </a:t>
            </a:r>
            <a:r>
              <a:rPr lang="en-US" dirty="0" err="1"/>
              <a:t>kedalam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 sekolah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‘business day’ (bazar,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387656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A4D32-B883-4277-8E40-1DE33440C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Perubahan Pelaksanaan Pembelajaran Kewirausahaan dari Teori ke Praktik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913BE-2B35-4EF0-B52C-5EAE157C7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Mata </a:t>
            </a:r>
            <a:r>
              <a:rPr lang="en-US" dirty="0" err="1"/>
              <a:t>pelajaran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 yang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(</a:t>
            </a:r>
            <a:r>
              <a:rPr lang="en-US" dirty="0" err="1"/>
              <a:t>eksplisit</a:t>
            </a:r>
            <a:r>
              <a:rPr lang="en-US" dirty="0"/>
              <a:t>) </a:t>
            </a:r>
            <a:r>
              <a:rPr lang="en-US" dirty="0" err="1"/>
              <a:t>mengenalkan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kewirausahaan, dan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taraf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peduli</a:t>
            </a:r>
            <a:r>
              <a:rPr lang="en-US" dirty="0"/>
              <a:t> dan </a:t>
            </a:r>
            <a:r>
              <a:rPr lang="en-US" dirty="0" err="1"/>
              <a:t>menginternalisasi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model </a:t>
            </a:r>
            <a:r>
              <a:rPr lang="en-US" dirty="0" err="1"/>
              <a:t>pembelajaran</a:t>
            </a:r>
            <a:r>
              <a:rPr lang="en-US" dirty="0"/>
              <a:t> kewirausahaan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menumbuhkan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dan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mendirikan</a:t>
            </a:r>
            <a:r>
              <a:rPr lang="en-US" dirty="0"/>
              <a:t> </a:t>
            </a:r>
            <a:r>
              <a:rPr lang="en-US" dirty="0" err="1"/>
              <a:t>kantin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479655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22C60-213C-4ED6-A467-E3AE531B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Pengintegrasian</a:t>
            </a:r>
            <a:r>
              <a:rPr lang="en-US" dirty="0"/>
              <a:t> Pendidikan Kewirausahaan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/</a:t>
            </a:r>
            <a:r>
              <a:rPr lang="en-US" dirty="0" err="1"/>
              <a:t>Buku</a:t>
            </a:r>
            <a:r>
              <a:rPr lang="en-US" dirty="0"/>
              <a:t> Ajar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2F32-E1ED-41F9-A73E-8CDD52B28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Penginternalisasian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kewirausahaan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ajar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pemaparan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,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1584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7D820-7820-46AD-ABD3-68E045E6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Pengintegrasian Pendidikan Kewirausahaan melalui Muatan Lokal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1BE26-91D6-4976-AD40-99B5099D7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Mata Pelajaran Kewirausahaan </a:t>
            </a:r>
            <a:r>
              <a:rPr lang="en-US" dirty="0" err="1"/>
              <a:t>berdiri</a:t>
            </a:r>
            <a:r>
              <a:rPr lang="en-US" dirty="0"/>
              <a:t> </a:t>
            </a:r>
            <a:r>
              <a:rPr lang="en-US" dirty="0" err="1"/>
              <a:t>sendiri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2193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BBFEC-47BB-41A2-AA13-152DB0EAA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 KERANGKA PROGRAM KEPALA SEKOLAH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8261C-D8D0-4183-82D7-EEC6AAA47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BAB I  PENDAHULUAN</a:t>
            </a:r>
          </a:p>
          <a:p>
            <a:pPr marL="0" indent="0">
              <a:buNone/>
            </a:pPr>
            <a:r>
              <a:rPr lang="en-US" dirty="0"/>
              <a:t>a.	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b.	Dasar Hukum</a:t>
            </a:r>
          </a:p>
          <a:p>
            <a:pPr marL="0" indent="0">
              <a:buNone/>
            </a:pPr>
            <a:r>
              <a:rPr lang="en-US" dirty="0"/>
              <a:t>c.	</a:t>
            </a:r>
            <a:r>
              <a:rPr lang="en-US" dirty="0" err="1"/>
              <a:t>Tujuan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d.	</a:t>
            </a:r>
            <a:r>
              <a:rPr lang="en-US" dirty="0" err="1"/>
              <a:t>Manfaat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622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868B2-990B-498C-8E74-D0FE48665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II</a:t>
            </a:r>
            <a:br>
              <a:rPr lang="en-US" dirty="0"/>
            </a:br>
            <a:r>
              <a:rPr lang="en-US" dirty="0"/>
              <a:t>STRATEGI PELAKSANAAN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ABB56-CC9D-4B45-B3D1-E421A0313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a.     Tim </a:t>
            </a:r>
            <a:r>
              <a:rPr lang="en-US" dirty="0" err="1"/>
              <a:t>Pengembang</a:t>
            </a:r>
            <a:r>
              <a:rPr lang="en-US" dirty="0"/>
              <a:t> Sekolah</a:t>
            </a:r>
          </a:p>
          <a:p>
            <a:pPr marL="457200" indent="-457200">
              <a:buAutoNum type="alphaLcPeriod" startAt="2"/>
            </a:pPr>
            <a:r>
              <a:rPr lang="en-US" dirty="0" err="1"/>
              <a:t>Bentuk-bentuk</a:t>
            </a:r>
            <a:r>
              <a:rPr lang="en-US" dirty="0"/>
              <a:t> program kewirausahaan (</a:t>
            </a:r>
            <a:r>
              <a:rPr lang="en-US" dirty="0" err="1"/>
              <a:t>terintergrasi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mapel</a:t>
            </a:r>
            <a:r>
              <a:rPr lang="en-US" dirty="0"/>
              <a:t>, </a:t>
            </a:r>
            <a:r>
              <a:rPr lang="en-US" dirty="0" err="1"/>
              <a:t>Ekskul</a:t>
            </a:r>
            <a:r>
              <a:rPr lang="en-US" dirty="0"/>
              <a:t>, PD, Kultur Sekolah,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praktek</a:t>
            </a:r>
            <a:r>
              <a:rPr lang="en-US" dirty="0"/>
              <a:t>,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/</a:t>
            </a:r>
            <a:r>
              <a:rPr lang="en-US" dirty="0" err="1"/>
              <a:t>bahan</a:t>
            </a:r>
            <a:r>
              <a:rPr lang="en-US" dirty="0"/>
              <a:t> ajar, </a:t>
            </a:r>
            <a:r>
              <a:rPr lang="en-US" dirty="0" err="1"/>
              <a:t>Mulok</a:t>
            </a:r>
            <a:r>
              <a:rPr lang="en-US" dirty="0"/>
              <a:t> )</a:t>
            </a:r>
          </a:p>
          <a:p>
            <a:pPr marL="457200" indent="-457200">
              <a:buAutoNum type="alphaLcPeriod" startAt="2"/>
            </a:pPr>
            <a:r>
              <a:rPr lang="en-US" dirty="0" err="1"/>
              <a:t>Analisis</a:t>
            </a:r>
            <a:r>
              <a:rPr lang="en-US" dirty="0"/>
              <a:t>  </a:t>
            </a:r>
            <a:r>
              <a:rPr lang="en-US" dirty="0" err="1"/>
              <a:t>pengembangan</a:t>
            </a:r>
            <a:r>
              <a:rPr lang="en-US" dirty="0"/>
              <a:t> kewirausahaan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CC2A00A-6488-4D89-8844-A83411556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667691"/>
              </p:ext>
            </p:extLst>
          </p:nvPr>
        </p:nvGraphicFramePr>
        <p:xfrm>
          <a:off x="1785510" y="4083068"/>
          <a:ext cx="953714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500">
                  <a:extLst>
                    <a:ext uri="{9D8B030D-6E8A-4147-A177-3AD203B41FA5}">
                      <a16:colId xmlns:a16="http://schemas.microsoft.com/office/drawing/2014/main" val="3934793338"/>
                    </a:ext>
                  </a:extLst>
                </a:gridCol>
                <a:gridCol w="2103065">
                  <a:extLst>
                    <a:ext uri="{9D8B030D-6E8A-4147-A177-3AD203B41FA5}">
                      <a16:colId xmlns:a16="http://schemas.microsoft.com/office/drawing/2014/main" val="164185363"/>
                    </a:ext>
                  </a:extLst>
                </a:gridCol>
                <a:gridCol w="1637968">
                  <a:extLst>
                    <a:ext uri="{9D8B030D-6E8A-4147-A177-3AD203B41FA5}">
                      <a16:colId xmlns:a16="http://schemas.microsoft.com/office/drawing/2014/main" val="3062925541"/>
                    </a:ext>
                  </a:extLst>
                </a:gridCol>
                <a:gridCol w="1782566">
                  <a:extLst>
                    <a:ext uri="{9D8B030D-6E8A-4147-A177-3AD203B41FA5}">
                      <a16:colId xmlns:a16="http://schemas.microsoft.com/office/drawing/2014/main" val="1480689084"/>
                    </a:ext>
                  </a:extLst>
                </a:gridCol>
                <a:gridCol w="1342297">
                  <a:extLst>
                    <a:ext uri="{9D8B030D-6E8A-4147-A177-3AD203B41FA5}">
                      <a16:colId xmlns:a16="http://schemas.microsoft.com/office/drawing/2014/main" val="950181652"/>
                    </a:ext>
                  </a:extLst>
                </a:gridCol>
                <a:gridCol w="1836753">
                  <a:extLst>
                    <a:ext uri="{9D8B030D-6E8A-4147-A177-3AD203B41FA5}">
                      <a16:colId xmlns:a16="http://schemas.microsoft.com/office/drawing/2014/main" val="3640044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Bentuk</a:t>
                      </a:r>
                      <a:r>
                        <a:rPr lang="en-US" dirty="0"/>
                        <a:t>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Kondisi</a:t>
                      </a:r>
                      <a:r>
                        <a:rPr lang="en-US" dirty="0"/>
                        <a:t> 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Kondisi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Nyata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Masalah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Rekomendasi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08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961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712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6FF3-F1ED-4427-877A-50F7C475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III</a:t>
            </a:r>
            <a:br>
              <a:rPr lang="en-US" dirty="0"/>
            </a:br>
            <a:r>
              <a:rPr lang="en-US" dirty="0"/>
              <a:t>WAKTU PELAKSANAAN DAN RENCANA AKSI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35446-20EE-46DF-B132-81E7B776A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F864D7-0096-4EAA-9BBE-CCB7D544C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20" y="2405898"/>
            <a:ext cx="10729819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18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CF5D-11E5-4E58-B50B-6A3AD6667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IV PENUTUP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FBAD2-9757-4FB9-B228-EF86A8D68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SIMPULAN</a:t>
            </a:r>
          </a:p>
          <a:p>
            <a:r>
              <a:rPr lang="en-US" dirty="0"/>
              <a:t>SARAN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LAMPIRAN</a:t>
            </a:r>
          </a:p>
          <a:p>
            <a:pPr marL="0" indent="0">
              <a:buNone/>
            </a:pPr>
            <a:r>
              <a:rPr lang="en-US" dirty="0"/>
              <a:t>RAPOR MUTU</a:t>
            </a:r>
          </a:p>
          <a:p>
            <a:pPr marL="0" indent="0">
              <a:buNone/>
            </a:pPr>
            <a:r>
              <a:rPr lang="en-US" dirty="0"/>
              <a:t>SK TIM</a:t>
            </a:r>
          </a:p>
        </p:txBody>
      </p:sp>
    </p:spTree>
    <p:extLst>
      <p:ext uri="{BB962C8B-B14F-4D97-AF65-F5344CB8AC3E}">
        <p14:creationId xmlns:p14="http://schemas.microsoft.com/office/powerpoint/2010/main" val="2552044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B3625-6EC3-4021-9B9F-80528A56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MONEV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147AC-BBF5-4DD9-80D6-C013F6EF8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BAB I PENDAHULUAN</a:t>
            </a:r>
          </a:p>
          <a:p>
            <a:pPr marL="457200" indent="-457200">
              <a:buAutoNum type="alphaUcPeriod"/>
            </a:pPr>
            <a:r>
              <a:rPr lang="en-US" dirty="0"/>
              <a:t>LATAR BELAKANG</a:t>
            </a:r>
          </a:p>
          <a:p>
            <a:pPr marL="457200" indent="-457200">
              <a:buAutoNum type="alphaUcPeriod"/>
            </a:pPr>
            <a:r>
              <a:rPr lang="en-US" dirty="0"/>
              <a:t>DASAR HUKUM</a:t>
            </a:r>
          </a:p>
          <a:p>
            <a:pPr marL="457200" indent="-457200">
              <a:buAutoNum type="alphaUcPeriod"/>
            </a:pPr>
            <a:r>
              <a:rPr lang="en-US" dirty="0"/>
              <a:t>TUJUAN </a:t>
            </a:r>
          </a:p>
          <a:p>
            <a:pPr marL="457200" indent="-457200">
              <a:buAutoNum type="alphaUcPeriod"/>
            </a:pPr>
            <a:r>
              <a:rPr lang="en-US" dirty="0"/>
              <a:t>MANFAAT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731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CAE4-A892-4C8F-A4A7-AD11DF5D1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II PELAKSANAAN MONEV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FA1D3-DEDA-4CB6-937B-722DFE930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INSTRUMEN MONEV</a:t>
            </a:r>
          </a:p>
          <a:p>
            <a:pPr marL="457200" indent="-457200">
              <a:buAutoNum type="arabicPeriod"/>
            </a:pPr>
            <a:r>
              <a:rPr lang="en-US" dirty="0"/>
              <a:t>JADWAL MONEV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A4239AE-8501-408F-BC85-BF6BE9D5D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093545"/>
              </p:ext>
            </p:extLst>
          </p:nvPr>
        </p:nvGraphicFramePr>
        <p:xfrm>
          <a:off x="1554921" y="3176619"/>
          <a:ext cx="8128000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298">
                  <a:extLst>
                    <a:ext uri="{9D8B030D-6E8A-4147-A177-3AD203B41FA5}">
                      <a16:colId xmlns:a16="http://schemas.microsoft.com/office/drawing/2014/main" val="2505353920"/>
                    </a:ext>
                  </a:extLst>
                </a:gridCol>
                <a:gridCol w="4723368">
                  <a:extLst>
                    <a:ext uri="{9D8B030D-6E8A-4147-A177-3AD203B41FA5}">
                      <a16:colId xmlns:a16="http://schemas.microsoft.com/office/drawing/2014/main" val="4231042331"/>
                    </a:ext>
                  </a:extLst>
                </a:gridCol>
                <a:gridCol w="476785">
                  <a:extLst>
                    <a:ext uri="{9D8B030D-6E8A-4147-A177-3AD203B41FA5}">
                      <a16:colId xmlns:a16="http://schemas.microsoft.com/office/drawing/2014/main" val="2779396443"/>
                    </a:ext>
                  </a:extLst>
                </a:gridCol>
                <a:gridCol w="771277">
                  <a:extLst>
                    <a:ext uri="{9D8B030D-6E8A-4147-A177-3AD203B41FA5}">
                      <a16:colId xmlns:a16="http://schemas.microsoft.com/office/drawing/2014/main" val="3744561168"/>
                    </a:ext>
                  </a:extLst>
                </a:gridCol>
                <a:gridCol w="730636">
                  <a:extLst>
                    <a:ext uri="{9D8B030D-6E8A-4147-A177-3AD203B41FA5}">
                      <a16:colId xmlns:a16="http://schemas.microsoft.com/office/drawing/2014/main" val="1952565336"/>
                    </a:ext>
                  </a:extLst>
                </a:gridCol>
                <a:gridCol w="730636">
                  <a:extLst>
                    <a:ext uri="{9D8B030D-6E8A-4147-A177-3AD203B41FA5}">
                      <a16:colId xmlns:a16="http://schemas.microsoft.com/office/drawing/2014/main" val="1368908949"/>
                    </a:ext>
                  </a:extLst>
                </a:gridCol>
              </a:tblGrid>
              <a:tr h="3200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Kegiatan</a:t>
                      </a:r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Kriteria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699718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3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3032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Skor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5883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Nilai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47129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33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FD83E-E8C1-4D01-B36B-239D0652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BAB III PENUTUP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78EFE-012A-4B26-BBAF-C5E6E59A2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975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C213D-4A5D-4DCF-9011-E9731BFA7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TINDAK LANJUT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AC654-4FAC-43DC-8080-A4F505376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HASIL ANALISIS MONEV</a:t>
            </a:r>
          </a:p>
          <a:p>
            <a:pPr marL="457200" indent="-457200">
              <a:buAutoNum type="arabicPeriod"/>
            </a:pPr>
            <a:r>
              <a:rPr lang="en-US" dirty="0"/>
              <a:t>REKOMENDASI TINDAK LANJUT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741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C366CBE-296C-4ED2-8AA4-DE180F75E3CB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308" y="2016125"/>
            <a:ext cx="8243709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2052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8793B-8CCA-4393-8182-E040EE677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Tanya </a:t>
            </a:r>
            <a:r>
              <a:rPr lang="en-US" dirty="0" err="1"/>
              <a:t>jawab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1C724-CFAC-4F95-9A6C-021F40733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YUNI ERA, SMAN 9 PADANG</a:t>
            </a:r>
          </a:p>
          <a:p>
            <a:pPr marL="457200" indent="-457200">
              <a:buAutoNum type="arabicPeriod"/>
            </a:pPr>
            <a:r>
              <a:rPr lang="en-US" dirty="0"/>
              <a:t>BGMN PROGRAM SEKOLAH PENGGERAK</a:t>
            </a:r>
          </a:p>
          <a:p>
            <a:pPr marL="457200" indent="-457200">
              <a:buAutoNum type="arabicPeriod"/>
            </a:pPr>
            <a:r>
              <a:rPr lang="en-US" dirty="0"/>
              <a:t>INDIKATOR DINILAI, ADA KATA AGAK BERASA, 27 SLIDE , TAPI ADA 20</a:t>
            </a:r>
          </a:p>
          <a:p>
            <a:pPr marL="457200" indent="-457200">
              <a:buAutoNum type="arabicPeriod"/>
            </a:pPr>
            <a:r>
              <a:rPr lang="en-US" dirty="0"/>
              <a:t>MGMP SEKOLAH PENGGERAK, ANAK MEMILIH MAPEL DAN MEMILIH GURU</a:t>
            </a:r>
          </a:p>
          <a:p>
            <a:pPr marL="457200" indent="-457200">
              <a:buAutoNum type="arabicPeriod"/>
            </a:pPr>
            <a:r>
              <a:rPr lang="en-US" dirty="0"/>
              <a:t>SEKOLAH PENGGERAK SEDIKIT DI MGMP</a:t>
            </a:r>
          </a:p>
          <a:p>
            <a:pPr marL="457200" indent="-457200">
              <a:buAutoNum type="arabicPeriod"/>
            </a:pPr>
            <a:r>
              <a:rPr lang="en-US" dirty="0"/>
              <a:t>PK PROFIL PELAJAR PANCASILA, DI PK JUGA MUNCUL</a:t>
            </a:r>
          </a:p>
          <a:p>
            <a:pPr marL="457200" indent="-457200">
              <a:buAutoNum type="arabicPeriod"/>
            </a:pPr>
            <a:r>
              <a:rPr lang="en-US" dirty="0"/>
              <a:t>BERITAHU KE PENGAWAS KAMI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807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1B9FF-E4A2-4CD4-8F89-A74714CF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APLIKASI PKKS TOLONG CEPAT DISHARE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4C987-9FFC-47AF-A2F4-30FABAE1B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1085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1054</TotalTime>
  <Words>1727</Words>
  <Application>Microsoft Office PowerPoint</Application>
  <PresentationFormat>Widescreen</PresentationFormat>
  <Paragraphs>185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Gill Sans MT</vt:lpstr>
      <vt:lpstr>Times New Roman</vt:lpstr>
      <vt:lpstr>Gallery</vt:lpstr>
      <vt:lpstr>PROGRAM KEWIRAUSAHAAN</vt:lpstr>
      <vt:lpstr>JENIS KEWIRAUSAHAAN DISEKOLAH</vt:lpstr>
      <vt:lpstr>MATA PKWU</vt:lpstr>
      <vt:lpstr>TUPOKSI KEPALA SEKOLAH PROGRAM KEWIRAUSAHAAN</vt:lpstr>
      <vt:lpstr>KONSEP KEWIRAUSAHAAN</vt:lpstr>
      <vt:lpstr>KOMPETENSI KEPALA SEKOLAH DIBIDANG KEWIRAUSAHAAN</vt:lpstr>
      <vt:lpstr>PowerPoint Presentation</vt:lpstr>
      <vt:lpstr>PowerPoint Presentation</vt:lpstr>
      <vt:lpstr>PowerPoint Presentation</vt:lpstr>
      <vt:lpstr>PowerPoint Presentation</vt:lpstr>
      <vt:lpstr>Landasan hukum </vt:lpstr>
      <vt:lpstr> TUJUAN PENDIDIKAN KEWIRAUSAHAAN</vt:lpstr>
      <vt:lpstr>Hasil yang Diharapkan</vt:lpstr>
      <vt:lpstr>Nilai- Nilai Pendidikan Kewirausahaan</vt:lpstr>
      <vt:lpstr>BENTUK Kewirausahaan di Sekolah</vt:lpstr>
      <vt:lpstr>Aktor utama mewujudkan millennial entrepreneur melalui sekolah</vt:lpstr>
      <vt:lpstr>Peranan GURU  Dalam mewujudkan  millennial entrepreneur melalui sekolah</vt:lpstr>
      <vt:lpstr>Langkah-Langkah Pengintegrasian nilai-nilai kewirausahaan dalam PEMBELAJARAN</vt:lpstr>
      <vt:lpstr>PENDIDIKAN KEWIRAUSAHAAN TERINTEGRASI PADA KULTUR SEKOLAH</vt:lpstr>
      <vt:lpstr>PENDIDIKAN KEWIRAUSAHAAN MELALUI EKSTRAKURIKULER DAN PENGEMBANGAN DIRI   Mewujudkan pojok Enterpreneur</vt:lpstr>
      <vt:lpstr>PowerPoint Presentation</vt:lpstr>
      <vt:lpstr>PowerPoint Presentation</vt:lpstr>
      <vt:lpstr>PowerPoint Presentation</vt:lpstr>
      <vt:lpstr>PENGEMBANGAN DIRI</vt:lpstr>
      <vt:lpstr>Perubahan Pelaksanaan Pembelajaran Kewirausahaan dari Teori ke Praktik </vt:lpstr>
      <vt:lpstr>Pengintegrasian Pendidikan Kewirausahaan ke dalam Bahan/Buku Ajar </vt:lpstr>
      <vt:lpstr>Pengintegrasian Pendidikan Kewirausahaan melalui Muatan Lokal </vt:lpstr>
      <vt:lpstr>CONTOH KERANGKA PROGRAM KEPALA SEKOLAH</vt:lpstr>
      <vt:lpstr>BAB II STRATEGI PELAKSANAAN</vt:lpstr>
      <vt:lpstr>BAB III WAKTU PELAKSANAAN DAN RENCANA AKSI</vt:lpstr>
      <vt:lpstr>BAB IV PENUTUP</vt:lpstr>
      <vt:lpstr>PROGRAM MONEV </vt:lpstr>
      <vt:lpstr>BAB II PELAKSANAAN MONEV </vt:lpstr>
      <vt:lpstr>BAB III PENUTUP </vt:lpstr>
      <vt:lpstr>TINDAK LANJUT</vt:lpstr>
      <vt:lpstr>PowerPoint Presentation</vt:lpstr>
      <vt:lpstr>Tanya jawab</vt:lpstr>
      <vt:lpstr>7. APLIKASI PKKS TOLONG CEPAT DISHARE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Bahari</dc:creator>
  <cp:lastModifiedBy>Yenni Putri</cp:lastModifiedBy>
  <cp:revision>22</cp:revision>
  <dcterms:created xsi:type="dcterms:W3CDTF">2021-07-29T13:27:34Z</dcterms:created>
  <dcterms:modified xsi:type="dcterms:W3CDTF">2021-09-23T05:55:59Z</dcterms:modified>
</cp:coreProperties>
</file>