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4"/>
  </p:sldMasterIdLst>
  <p:notesMasterIdLst>
    <p:notesMasterId r:id="rId25"/>
  </p:notesMasterIdLst>
  <p:handoutMasterIdLst>
    <p:handoutMasterId r:id="rId26"/>
  </p:handoutMasterIdLst>
  <p:sldIdLst>
    <p:sldId id="1866" r:id="rId5"/>
    <p:sldId id="1890" r:id="rId6"/>
    <p:sldId id="1877" r:id="rId7"/>
    <p:sldId id="1870" r:id="rId8"/>
    <p:sldId id="1873" r:id="rId9"/>
    <p:sldId id="1895" r:id="rId10"/>
    <p:sldId id="1876" r:id="rId11"/>
    <p:sldId id="1878" r:id="rId12"/>
    <p:sldId id="1879" r:id="rId13"/>
    <p:sldId id="1892" r:id="rId14"/>
    <p:sldId id="1880" r:id="rId15"/>
    <p:sldId id="1881" r:id="rId16"/>
    <p:sldId id="1882" r:id="rId17"/>
    <p:sldId id="1884" r:id="rId18"/>
    <p:sldId id="1885" r:id="rId19"/>
    <p:sldId id="1893" r:id="rId20"/>
    <p:sldId id="1894" r:id="rId21"/>
    <p:sldId id="1887" r:id="rId22"/>
    <p:sldId id="1886" r:id="rId23"/>
    <p:sldId id="1883" r:id="rId2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Lines theme" id="{EE9670AD-028C-4190-AAA8-2AF0F3B1E372}">
          <p14:sldIdLst>
            <p14:sldId id="1866"/>
            <p14:sldId id="1890"/>
            <p14:sldId id="1877"/>
            <p14:sldId id="1870"/>
            <p14:sldId id="1873"/>
            <p14:sldId id="1895"/>
            <p14:sldId id="1876"/>
            <p14:sldId id="1878"/>
            <p14:sldId id="1879"/>
            <p14:sldId id="1892"/>
            <p14:sldId id="1880"/>
            <p14:sldId id="1881"/>
            <p14:sldId id="1882"/>
            <p14:sldId id="1884"/>
            <p14:sldId id="1885"/>
            <p14:sldId id="1893"/>
            <p14:sldId id="1894"/>
            <p14:sldId id="1887"/>
            <p14:sldId id="1886"/>
            <p14:sldId id="1883"/>
          </p14:sldIdLst>
        </p14:section>
      </p14:sectionLst>
    </p:ext>
    <p:ext uri="{EFAFB233-063F-42B5-8137-9DF3F51BA10A}">
      <p15:sldGuideLst xmlns:p15="http://schemas.microsoft.com/office/powerpoint/2012/main">
        <p15:guide id="1" orient="horz" pos="2160" userDrawn="1">
          <p15:clr>
            <a:srgbClr val="A4A3A4"/>
          </p15:clr>
        </p15:guide>
        <p15:guide id="2" pos="480" userDrawn="1">
          <p15:clr>
            <a:srgbClr val="A4A3A4"/>
          </p15:clr>
        </p15:guide>
        <p15:guide id="3" pos="7200" userDrawn="1">
          <p15:clr>
            <a:srgbClr val="A4A3A4"/>
          </p15:clr>
        </p15:guide>
        <p15:guide id="4" pos="43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673C"/>
    <a:srgbClr val="FF2625"/>
    <a:srgbClr val="F0E6DC"/>
    <a:srgbClr val="ECE0D4"/>
    <a:srgbClr val="D1B497"/>
    <a:srgbClr val="E3D1BF"/>
    <a:srgbClr val="6A6967"/>
    <a:srgbClr val="C19C84"/>
    <a:srgbClr val="F8EBE0"/>
    <a:srgbClr val="0077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31" autoAdjust="0"/>
  </p:normalViewPr>
  <p:slideViewPr>
    <p:cSldViewPr snapToGrid="0">
      <p:cViewPr varScale="1">
        <p:scale>
          <a:sx n="74" d="100"/>
          <a:sy n="74" d="100"/>
        </p:scale>
        <p:origin x="340" y="64"/>
      </p:cViewPr>
      <p:guideLst>
        <p:guide orient="horz" pos="2160"/>
        <p:guide pos="480"/>
        <p:guide pos="7200"/>
        <p:guide pos="4368"/>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184"/>
    </p:cViewPr>
  </p:sorterViewPr>
  <p:notesViewPr>
    <p:cSldViewPr snapToGrid="0">
      <p:cViewPr varScale="1">
        <p:scale>
          <a:sx n="48" d="100"/>
          <a:sy n="48" d="100"/>
        </p:scale>
        <p:origin x="1828"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C79A4-0B25-469F-9B41-E1B92476C68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5F87740-790C-4B8E-8BDF-37374E5C19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8EE06D-E2C5-4DF1-B3C1-8E9169AAB10D}" type="datetimeFigureOut">
              <a:rPr lang="en-US" smtClean="0"/>
              <a:t>8/28/2022</a:t>
            </a:fld>
            <a:endParaRPr lang="en-US" dirty="0"/>
          </a:p>
        </p:txBody>
      </p:sp>
      <p:sp>
        <p:nvSpPr>
          <p:cNvPr id="4" name="Footer Placeholder 3">
            <a:extLst>
              <a:ext uri="{FF2B5EF4-FFF2-40B4-BE49-F238E27FC236}">
                <a16:creationId xmlns:a16="http://schemas.microsoft.com/office/drawing/2014/main" id="{75C8AAF8-731F-4C2E-B690-3086B25AFC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1C11FA-B74B-44E5-9E55-A45B9911BE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EE2F40-54C0-4227-BA47-31BF544EF93E}" type="slidenum">
              <a:rPr lang="en-US" smtClean="0"/>
              <a:t>‹#›</a:t>
            </a:fld>
            <a:endParaRPr lang="en-US" dirty="0"/>
          </a:p>
        </p:txBody>
      </p:sp>
    </p:spTree>
    <p:extLst>
      <p:ext uri="{BB962C8B-B14F-4D97-AF65-F5344CB8AC3E}">
        <p14:creationId xmlns:p14="http://schemas.microsoft.com/office/powerpoint/2010/main" val="3790744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2</a:t>
            </a:fld>
            <a:endParaRPr lang="en-US" altLang="en-US" dirty="0"/>
          </a:p>
        </p:txBody>
      </p:sp>
    </p:spTree>
    <p:extLst>
      <p:ext uri="{BB962C8B-B14F-4D97-AF65-F5344CB8AC3E}">
        <p14:creationId xmlns:p14="http://schemas.microsoft.com/office/powerpoint/2010/main" val="429155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Tujuan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pembelajaran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yang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dikembangkan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perlu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dicapai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peserta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didik</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dalam</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satu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atau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lebih</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jam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pelajaran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hingga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akhirnya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pada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penghujung</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Fase</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mereka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dapat</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mencapai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CP. Oleh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karena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itu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untuk</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CP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dalam</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satu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fase</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pendidik</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perlu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mengembangkan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beberapa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tujuan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pembelajaran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Contohnya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mau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ke</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bukitting</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dengan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bus ,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sampai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dibukittinggi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kata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sopir</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pada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buk</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sudah</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sampai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ditujuan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Begitu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juga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dengan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Tujuan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pembelajarn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Tujuan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akhir</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yang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dicapai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Siswa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Tetapi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selama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perjalanan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mengamati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mengekspolrasi</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apa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yang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lihat</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selama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perjalanan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dan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itu</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yang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akan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kitatuliskan</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dimodul</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 ajar </a:t>
            </a:r>
            <a:r>
              <a:rPr kumimoji="0" lang="en-US" sz="1200" b="0" i="0" u="none" strike="noStrike" kern="1200" cap="none" spc="0" normalizeH="0" baseline="0" noProof="0" dirty="0" err="1">
                <a:ln>
                  <a:noFill/>
                </a:ln>
                <a:solidFill>
                  <a:prstClr val="black"/>
                </a:solidFill>
                <a:effectLst/>
                <a:uLnTx/>
                <a:uFillTx/>
                <a:latin typeface="Arial Narrow"/>
                <a:ea typeface="Arial Narrow"/>
                <a:cs typeface="Arial Narrow"/>
                <a:sym typeface="Arial Narrow"/>
              </a:rPr>
              <a:t>kita</a:t>
            </a:r>
            <a:r>
              <a:rPr kumimoji="0" lang="en-US" sz="1200" b="0" i="0" u="none" strike="noStrike" kern="1200" cap="none" spc="0" normalizeH="0" baseline="0" noProof="0" dirty="0">
                <a:ln>
                  <a:noFill/>
                </a:ln>
                <a:solidFill>
                  <a:prstClr val="black"/>
                </a:solidFill>
                <a:effectLst/>
                <a:uLnTx/>
                <a:uFillTx/>
                <a:latin typeface="Arial Narrow"/>
                <a:ea typeface="Arial Narrow"/>
                <a:cs typeface="Arial Narrow"/>
                <a:sym typeface="Arial Narrow"/>
              </a:rPr>
              <a:t>.</a:t>
            </a:r>
          </a:p>
          <a:p>
            <a:endParaRPr lang="en-ID"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5</a:t>
            </a:fld>
            <a:endParaRPr lang="en-US" altLang="en-US" dirty="0"/>
          </a:p>
        </p:txBody>
      </p:sp>
    </p:spTree>
    <p:extLst>
      <p:ext uri="{BB962C8B-B14F-4D97-AF65-F5344CB8AC3E}">
        <p14:creationId xmlns:p14="http://schemas.microsoft.com/office/powerpoint/2010/main" val="1103217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10</a:t>
            </a:fld>
            <a:endParaRPr lang="en-US" altLang="en-US" dirty="0"/>
          </a:p>
        </p:txBody>
      </p:sp>
    </p:spTree>
    <p:extLst>
      <p:ext uri="{BB962C8B-B14F-4D97-AF65-F5344CB8AC3E}">
        <p14:creationId xmlns:p14="http://schemas.microsoft.com/office/powerpoint/2010/main" val="1278770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13</a:t>
            </a:fld>
            <a:endParaRPr lang="en-US" altLang="en-US" dirty="0"/>
          </a:p>
        </p:txBody>
      </p:sp>
    </p:spTree>
    <p:extLst>
      <p:ext uri="{BB962C8B-B14F-4D97-AF65-F5344CB8AC3E}">
        <p14:creationId xmlns:p14="http://schemas.microsoft.com/office/powerpoint/2010/main" val="2411334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7007FCA-3EC9-46F6-BE85-2DE9F97B48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383" name="Title 381">
            <a:extLst>
              <a:ext uri="{FF2B5EF4-FFF2-40B4-BE49-F238E27FC236}">
                <a16:creationId xmlns:a16="http://schemas.microsoft.com/office/drawing/2014/main" id="{219026B8-F099-4229-B446-9FE2B966BEF7}"/>
              </a:ext>
            </a:extLst>
          </p:cNvPr>
          <p:cNvSpPr>
            <a:spLocks noGrp="1"/>
          </p:cNvSpPr>
          <p:nvPr>
            <p:ph type="title"/>
          </p:nvPr>
        </p:nvSpPr>
        <p:spPr>
          <a:xfrm>
            <a:off x="2581656" y="2304288"/>
            <a:ext cx="7022592" cy="2258568"/>
          </a:xfrm>
        </p:spPr>
        <p:txBody>
          <a:bodyPr vert="horz" lIns="91440" tIns="45720" rIns="91440" bIns="45720" rtlCol="0" anchor="ctr">
            <a:normAutofit/>
          </a:bodyPr>
          <a:lstStyle>
            <a:lvl1pPr algn="ctr">
              <a:defRPr lang="en-US" sz="4800" b="1">
                <a:solidFill>
                  <a:schemeClr val="accent4">
                    <a:lumMod val="75000"/>
                  </a:schemeClr>
                </a:solidFill>
                <a:ea typeface="+mn-ea"/>
                <a:cs typeface="+mn-cs"/>
              </a:defRPr>
            </a:lvl1pPr>
          </a:lstStyle>
          <a:p>
            <a:pPr marL="0" lvl="0" indent="0" algn="ctr">
              <a:lnSpc>
                <a:spcPct val="110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063099788"/>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bg>
      <p:bgPr>
        <a:solidFill>
          <a:schemeClr val="accent4"/>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accent4">
                    <a:lumMod val="50000"/>
                  </a:schemeClr>
                </a:solidFill>
              </a:defRPr>
            </a:lvl1pPr>
            <a:lvl2pPr marL="283464" indent="-283464">
              <a:spcBef>
                <a:spcPts val="1000"/>
              </a:spcBef>
              <a:defRPr sz="1800">
                <a:solidFill>
                  <a:schemeClr val="accent4">
                    <a:lumMod val="50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5113336"/>
          </a:xfrm>
        </p:spPr>
        <p:txBody>
          <a:bodyPr/>
          <a:lstStyle>
            <a:lvl1pPr algn="ctr">
              <a:buNone/>
              <a:defRPr sz="1600">
                <a:solidFill>
                  <a:schemeClr val="accent4">
                    <a:lumMod val="50000"/>
                  </a:schemeClr>
                </a:solidFill>
              </a:defRPr>
            </a:lvl1pPr>
          </a:lstStyle>
          <a:p>
            <a:r>
              <a:rPr lang="en-US"/>
              <a:t>Click icon to add picture</a:t>
            </a:r>
            <a:endParaRPr lang="en-US" dirty="0"/>
          </a:p>
        </p:txBody>
      </p:sp>
      <p:pic>
        <p:nvPicPr>
          <p:cNvPr id="2" name="Graphic 1">
            <a:extLst>
              <a:ext uri="{FF2B5EF4-FFF2-40B4-BE49-F238E27FC236}">
                <a16:creationId xmlns:a16="http://schemas.microsoft.com/office/drawing/2014/main" id="{09498076-A8F2-48B0-807A-C402BDA60D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074048"/>
            <a:ext cx="6407956" cy="1783952"/>
          </a:xfrm>
          <a:prstGeom prst="rect">
            <a:avLst/>
          </a:prstGeom>
        </p:spPr>
      </p:pic>
      <p:sp>
        <p:nvSpPr>
          <p:cNvPr id="3" name="Title 2">
            <a:extLst>
              <a:ext uri="{FF2B5EF4-FFF2-40B4-BE49-F238E27FC236}">
                <a16:creationId xmlns:a16="http://schemas.microsoft.com/office/drawing/2014/main" id="{5CF9E2C1-844F-4C0E-A423-111C77AEEF18}"/>
              </a:ext>
            </a:extLst>
          </p:cNvPr>
          <p:cNvSpPr>
            <a:spLocks noGrp="1"/>
          </p:cNvSpPr>
          <p:nvPr>
            <p:ph type="title"/>
          </p:nvPr>
        </p:nvSpPr>
        <p:spPr>
          <a:xfrm>
            <a:off x="762000" y="715961"/>
            <a:ext cx="5334000" cy="1189037"/>
          </a:xfrm>
        </p:spPr>
        <p:txBody>
          <a:bodyPr vert="horz" lIns="91440" tIns="45720" rIns="91440" bIns="45720" rtlCol="0" anchor="t">
            <a:normAutofit/>
          </a:bodyPr>
          <a:lstStyle>
            <a:lvl1pPr>
              <a:defRPr lang="en-US" sz="4000" b="1">
                <a:solidFill>
                  <a:schemeClr val="accent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410008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bg>
      <p:bgPr>
        <a:solidFill>
          <a:schemeClr val="accent1"/>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lvl1pPr>
            <a:lvl2pPr marL="283464" indent="-283464">
              <a:spcBef>
                <a:spcPts val="1000"/>
              </a:spcBef>
              <a:defRPr sz="1800"/>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p:spPr>
        <p:txBody>
          <a:bodyPr>
            <a:normAutofit/>
          </a:bodyPr>
          <a:lstStyle>
            <a:lvl1pPr>
              <a:buNone/>
              <a:defRPr sz="18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p:spPr>
        <p:txBody>
          <a:bodyPr>
            <a:normAutofit/>
          </a:bodyPr>
          <a:lstStyle>
            <a:lvl1pPr>
              <a:buNone/>
              <a:defRPr sz="1800"/>
            </a:lvl1pPr>
          </a:lstStyle>
          <a:p>
            <a:r>
              <a:rPr lang="en-US"/>
              <a:t>Click icon to add picture</a:t>
            </a:r>
            <a:endParaRPr lang="en-US" dirty="0"/>
          </a:p>
        </p:txBody>
      </p:sp>
      <p:pic>
        <p:nvPicPr>
          <p:cNvPr id="2" name="Graphic 1" hidden="1">
            <a:extLst>
              <a:ext uri="{FF2B5EF4-FFF2-40B4-BE49-F238E27FC236}">
                <a16:creationId xmlns:a16="http://schemas.microsoft.com/office/drawing/2014/main" id="{295740BA-9B4E-4B38-827D-32544CDF75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892800"/>
            <a:ext cx="12192000" cy="965200"/>
          </a:xfrm>
          <a:prstGeom prst="rect">
            <a:avLst/>
          </a:prstGeom>
        </p:spPr>
      </p:pic>
      <p:pic>
        <p:nvPicPr>
          <p:cNvPr id="3" name="Graphic 2">
            <a:extLst>
              <a:ext uri="{FF2B5EF4-FFF2-40B4-BE49-F238E27FC236}">
                <a16:creationId xmlns:a16="http://schemas.microsoft.com/office/drawing/2014/main" id="{29C593AE-D9D2-42FE-A240-F97D187261D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327681"/>
            <a:ext cx="5496910" cy="1530320"/>
          </a:xfrm>
          <a:prstGeom prst="rect">
            <a:avLst/>
          </a:prstGeom>
        </p:spPr>
      </p:pic>
      <p:sp>
        <p:nvSpPr>
          <p:cNvPr id="11" name="Title 2">
            <a:extLst>
              <a:ext uri="{FF2B5EF4-FFF2-40B4-BE49-F238E27FC236}">
                <a16:creationId xmlns:a16="http://schemas.microsoft.com/office/drawing/2014/main" id="{9AA0A799-2244-4DB2-ACAB-F6DA87A73055}"/>
              </a:ext>
            </a:extLst>
          </p:cNvPr>
          <p:cNvSpPr>
            <a:spLocks noGrp="1"/>
          </p:cNvSpPr>
          <p:nvPr>
            <p:ph type="title"/>
          </p:nvPr>
        </p:nvSpPr>
        <p:spPr>
          <a:xfrm>
            <a:off x="762000" y="715961"/>
            <a:ext cx="5334000" cy="1189037"/>
          </a:xfrm>
        </p:spPr>
        <p:txBody>
          <a:bodyPr vert="horz" lIns="91440" tIns="45720" rIns="91440" bIns="45720" rtlCol="0" anchor="t">
            <a:normAutofit/>
          </a:bodyPr>
          <a:lstStyle>
            <a:lvl1pPr>
              <a:defRPr lang="en-US" sz="4000" b="1">
                <a:solidFill>
                  <a:schemeClr val="tx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830834994"/>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Dark">
    <p:bg>
      <p:bgPr>
        <a:solidFill>
          <a:schemeClr val="accent3"/>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bg1"/>
                </a:solidFill>
              </a:defRPr>
            </a:lvl1pPr>
            <a:lvl2pPr marL="283464" indent="-283464">
              <a:spcBef>
                <a:spcPts val="1000"/>
              </a:spcBef>
              <a:defRPr sz="1800">
                <a:solidFill>
                  <a:schemeClr val="bg1"/>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A997D967-7D0C-43B1-AF0D-22448F0504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55106" y="0"/>
            <a:ext cx="3136894" cy="6858000"/>
          </a:xfrm>
          <a:prstGeom prst="rect">
            <a:avLst/>
          </a:prstGeom>
        </p:spPr>
      </p:pic>
      <p:sp>
        <p:nvSpPr>
          <p:cNvPr id="5" name="Title 2">
            <a:extLst>
              <a:ext uri="{FF2B5EF4-FFF2-40B4-BE49-F238E27FC236}">
                <a16:creationId xmlns:a16="http://schemas.microsoft.com/office/drawing/2014/main" id="{9B292CAA-5A7B-44A6-B47D-2FE9F593A944}"/>
              </a:ext>
            </a:extLst>
          </p:cNvPr>
          <p:cNvSpPr>
            <a:spLocks noGrp="1"/>
          </p:cNvSpPr>
          <p:nvPr>
            <p:ph type="title"/>
          </p:nvPr>
        </p:nvSpPr>
        <p:spPr>
          <a:xfrm>
            <a:off x="761999" y="715961"/>
            <a:ext cx="6476999" cy="1189037"/>
          </a:xfrm>
        </p:spPr>
        <p:txBody>
          <a:bodyPr vert="horz" lIns="91440" tIns="45720" rIns="91440" bIns="45720" rtlCol="0" anchor="t">
            <a:normAutofit/>
          </a:bodyPr>
          <a:lstStyle>
            <a:lvl1pPr>
              <a:defRPr lang="en-US" sz="4000" b="1">
                <a:solidFill>
                  <a:schemeClr val="bg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622252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ight Pattern Content Light">
    <p:bg>
      <p:bgPr>
        <a:solidFill>
          <a:schemeClr val="bg1"/>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accent1">
                    <a:lumMod val="50000"/>
                  </a:schemeClr>
                </a:solidFill>
              </a:defRPr>
            </a:lvl1pPr>
            <a:lvl2pPr marL="283464" indent="-283464">
              <a:spcBef>
                <a:spcPts val="1000"/>
              </a:spcBef>
              <a:defRPr sz="1800">
                <a:solidFill>
                  <a:schemeClr val="accent1">
                    <a:lumMod val="50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A997D967-7D0C-43B1-AF0D-22448F0504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55106" y="0"/>
            <a:ext cx="3136894" cy="6858000"/>
          </a:xfrm>
          <a:prstGeom prst="rect">
            <a:avLst/>
          </a:prstGeom>
        </p:spPr>
      </p:pic>
      <p:sp>
        <p:nvSpPr>
          <p:cNvPr id="5" name="Title 2">
            <a:extLst>
              <a:ext uri="{FF2B5EF4-FFF2-40B4-BE49-F238E27FC236}">
                <a16:creationId xmlns:a16="http://schemas.microsoft.com/office/drawing/2014/main" id="{9B292CAA-5A7B-44A6-B47D-2FE9F593A944}"/>
              </a:ext>
            </a:extLst>
          </p:cNvPr>
          <p:cNvSpPr>
            <a:spLocks noGrp="1"/>
          </p:cNvSpPr>
          <p:nvPr>
            <p:ph type="title"/>
          </p:nvPr>
        </p:nvSpPr>
        <p:spPr>
          <a:xfrm>
            <a:off x="761999" y="715961"/>
            <a:ext cx="6476999" cy="1189037"/>
          </a:xfrm>
        </p:spPr>
        <p:txBody>
          <a:bodyPr vert="horz" lIns="91440" tIns="45720" rIns="91440" bIns="45720" rtlCol="0" anchor="t">
            <a:normAutofit/>
          </a:bodyPr>
          <a:lstStyle>
            <a:lvl1pPr>
              <a:defRPr lang="en-US" sz="4000" b="1">
                <a:solidFill>
                  <a:schemeClr val="accent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4211921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Pattern Content">
    <p:bg>
      <p:bgPr>
        <a:solidFill>
          <a:schemeClr val="tx1"/>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457700" y="1905000"/>
            <a:ext cx="7219043" cy="3276600"/>
          </a:xfrm>
        </p:spPr>
        <p:txBody>
          <a:bodyPr/>
          <a:lstStyle>
            <a:lvl1pPr marL="0" indent="0">
              <a:buNone/>
              <a:defRPr sz="1800" b="1">
                <a:solidFill>
                  <a:schemeClr val="accent1">
                    <a:lumMod val="50000"/>
                  </a:schemeClr>
                </a:solidFill>
              </a:defRPr>
            </a:lvl1pPr>
            <a:lvl2pPr marL="283464" indent="-283464">
              <a:spcBef>
                <a:spcPts val="1000"/>
              </a:spcBef>
              <a:defRPr sz="1800">
                <a:solidFill>
                  <a:schemeClr val="accent1">
                    <a:lumMod val="50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805C4425-09AC-4097-B868-D49C9D64C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03"/>
            <a:ext cx="3720664" cy="6857194"/>
          </a:xfrm>
          <a:prstGeom prst="rect">
            <a:avLst/>
          </a:prstGeom>
        </p:spPr>
      </p:pic>
      <p:sp>
        <p:nvSpPr>
          <p:cNvPr id="5" name="Title 2">
            <a:extLst>
              <a:ext uri="{FF2B5EF4-FFF2-40B4-BE49-F238E27FC236}">
                <a16:creationId xmlns:a16="http://schemas.microsoft.com/office/drawing/2014/main" id="{C6104E15-F449-422E-973A-1899DDF43DE1}"/>
              </a:ext>
            </a:extLst>
          </p:cNvPr>
          <p:cNvSpPr>
            <a:spLocks noGrp="1"/>
          </p:cNvSpPr>
          <p:nvPr>
            <p:ph type="title"/>
          </p:nvPr>
        </p:nvSpPr>
        <p:spPr>
          <a:xfrm>
            <a:off x="4457699" y="715961"/>
            <a:ext cx="7219043" cy="1189037"/>
          </a:xfrm>
        </p:spPr>
        <p:txBody>
          <a:bodyPr vert="horz" lIns="91440" tIns="45720" rIns="91440" bIns="45720" rtlCol="0" anchor="t">
            <a:normAutofit/>
          </a:bodyPr>
          <a:lstStyle>
            <a:lvl1pPr>
              <a:defRPr lang="en-US" sz="4000" b="1">
                <a:solidFill>
                  <a:schemeClr val="accent1"/>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95596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Orange">
    <p:bg>
      <p:bgPr>
        <a:solidFill>
          <a:schemeClr val="accent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470216E-CA87-491C-BBBE-DDFD70D768F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94" t="34041" r="11052" b="45480"/>
          <a:stretch/>
        </p:blipFill>
        <p:spPr>
          <a:xfrm>
            <a:off x="-3048" y="35012"/>
            <a:ext cx="12198096" cy="6787977"/>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19018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fetti Content Green">
    <p:bg>
      <p:bgPr>
        <a:solidFill>
          <a:schemeClr val="accent5"/>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470216E-CA87-491C-BBBE-DDFD70D768F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94" t="34041" r="11052" b="45480"/>
          <a:stretch/>
        </p:blipFill>
        <p:spPr>
          <a:xfrm>
            <a:off x="-3048" y="35012"/>
            <a:ext cx="12198096" cy="6787977"/>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164887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Black">
    <p:bg>
      <p:bgPr>
        <a:solidFill>
          <a:schemeClr val="accent4"/>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accent1">
                    <a:lumMod val="75000"/>
                  </a:schemeClr>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1"/>
                </a:solidFill>
                <a:effectLst/>
                <a:latin typeface="+mj-lt"/>
                <a:ea typeface="+mn-ea"/>
                <a:cs typeface="Segoe UI" pitchFamily="34" charset="0"/>
              </a:defRPr>
            </a:lvl1pPr>
          </a:lstStyle>
          <a:p>
            <a:pPr lvl="0"/>
            <a:r>
              <a:rPr lang="en-US" dirty="0"/>
              <a:t>Click to edit Master text styles</a:t>
            </a:r>
          </a:p>
        </p:txBody>
      </p:sp>
      <p:pic>
        <p:nvPicPr>
          <p:cNvPr id="3" name="Graphic 2">
            <a:extLst>
              <a:ext uri="{FF2B5EF4-FFF2-40B4-BE49-F238E27FC236}">
                <a16:creationId xmlns:a16="http://schemas.microsoft.com/office/drawing/2014/main" id="{F781D833-01F3-4F75-8F62-D60039CA3703}"/>
              </a:ext>
            </a:extLst>
          </p:cNvPr>
          <p:cNvPicPr>
            <a:picLocks noChangeAspect="1"/>
          </p:cNvPicPr>
          <p:nvPr userDrawn="1"/>
        </p:nvPicPr>
        <p:blipFill>
          <a:blip r:embed="rId2">
            <a:alphaModFix amt="50000"/>
            <a:extLst>
              <a:ext uri="{96DAC541-7B7A-43D3-8B79-37D633B846F1}">
                <asvg:svgBlip xmlns:asvg="http://schemas.microsoft.com/office/drawing/2016/SVG/main" r:embed="rId3"/>
              </a:ext>
            </a:extLst>
          </a:blip>
          <a:stretch>
            <a:fillRect/>
          </a:stretch>
        </p:blipFill>
        <p:spPr>
          <a:xfrm>
            <a:off x="0" y="5791200"/>
            <a:ext cx="12192000" cy="1066800"/>
          </a:xfrm>
          <a:prstGeom prst="rect">
            <a:avLst/>
          </a:prstGeom>
        </p:spPr>
      </p:pic>
    </p:spTree>
    <p:extLst>
      <p:ext uri="{BB962C8B-B14F-4D97-AF65-F5344CB8AC3E}">
        <p14:creationId xmlns:p14="http://schemas.microsoft.com/office/powerpoint/2010/main" val="1273945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ttom Pattern White">
    <p:bg>
      <p:bgPr>
        <a:solidFill>
          <a:schemeClr val="accent5"/>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29AB818C-9403-4CA7-8FC5-347DDE455E77}"/>
              </a:ext>
            </a:extLst>
          </p:cNvPr>
          <p:cNvPicPr>
            <a:picLocks noChangeAspect="1"/>
          </p:cNvPicPr>
          <p:nvPr userDrawn="1"/>
        </p:nvPicPr>
        <p:blipFill>
          <a:blip r:embed="rId2">
            <a:alphaModFix amt="40000"/>
            <a:extLst>
              <a:ext uri="{96DAC541-7B7A-43D3-8B79-37D633B846F1}">
                <asvg:svgBlip xmlns:asvg="http://schemas.microsoft.com/office/drawing/2016/SVG/main" r:embed="rId3"/>
              </a:ext>
            </a:extLst>
          </a:blip>
          <a:stretch>
            <a:fillRect/>
          </a:stretch>
        </p:blipFill>
        <p:spPr>
          <a:xfrm>
            <a:off x="0" y="5791200"/>
            <a:ext cx="12192000" cy="1066800"/>
          </a:xfrm>
          <a:prstGeom prst="rect">
            <a:avLst/>
          </a:prstGeom>
        </p:spPr>
      </p:pic>
    </p:spTree>
    <p:extLst>
      <p:ext uri="{BB962C8B-B14F-4D97-AF65-F5344CB8AC3E}">
        <p14:creationId xmlns:p14="http://schemas.microsoft.com/office/powerpoint/2010/main" val="1270356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
        <p:nvSpPr>
          <p:cNvPr id="4" name="Title 1">
            <a:extLst>
              <a:ext uri="{FF2B5EF4-FFF2-40B4-BE49-F238E27FC236}">
                <a16:creationId xmlns:a16="http://schemas.microsoft.com/office/drawing/2014/main" id="{F858EEFF-117E-4B86-B6B2-CD8F71AA8C4A}"/>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4">
                    <a:lumMod val="40000"/>
                    <a:lumOff val="60000"/>
                  </a:schemeClr>
                </a:solidFill>
                <a:effectLst/>
                <a:latin typeface="+mj-lt"/>
                <a:ea typeface="+mn-ea"/>
                <a:cs typeface="Segoe UI" pitchFamily="34" charset="0"/>
              </a:defRPr>
            </a:lvl1pPr>
          </a:lstStyle>
          <a:p>
            <a:pPr lvl="0"/>
            <a:r>
              <a:rPr lang="en-US" dirty="0"/>
              <a:t>Click to edit Master text styles</a:t>
            </a:r>
          </a:p>
        </p:txBody>
      </p:sp>
      <p:pic>
        <p:nvPicPr>
          <p:cNvPr id="3" name="Graphic 2" hidden="1">
            <a:extLst>
              <a:ext uri="{FF2B5EF4-FFF2-40B4-BE49-F238E27FC236}">
                <a16:creationId xmlns:a16="http://schemas.microsoft.com/office/drawing/2014/main" id="{D0B12BD8-7E23-4DB3-9F3C-68F6FF145E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72650" y="0"/>
            <a:ext cx="2419350" cy="2619375"/>
          </a:xfrm>
          <a:prstGeom prst="rect">
            <a:avLst/>
          </a:prstGeom>
        </p:spPr>
      </p:pic>
      <p:pic>
        <p:nvPicPr>
          <p:cNvPr id="2" name="Graphic 1">
            <a:extLst>
              <a:ext uri="{FF2B5EF4-FFF2-40B4-BE49-F238E27FC236}">
                <a16:creationId xmlns:a16="http://schemas.microsoft.com/office/drawing/2014/main" id="{85143907-CDEB-455C-878E-7AE28AF7D2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flipV="1">
            <a:off x="5418919" y="0"/>
            <a:ext cx="6407956" cy="1783952"/>
          </a:xfrm>
          <a:prstGeom prst="rect">
            <a:avLst/>
          </a:prstGeom>
        </p:spPr>
      </p:pic>
    </p:spTree>
    <p:extLst>
      <p:ext uri="{BB962C8B-B14F-4D97-AF65-F5344CB8AC3E}">
        <p14:creationId xmlns:p14="http://schemas.microsoft.com/office/powerpoint/2010/main" val="549727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8/28/2022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2522832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8/28/2022</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991899034"/>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7" r:id="rId5"/>
    <p:sldLayoutId id="2147483710" r:id="rId6"/>
    <p:sldLayoutId id="2147483716" r:id="rId7"/>
    <p:sldLayoutId id="2147483718" r:id="rId8"/>
    <p:sldLayoutId id="2147483712" r:id="rId9"/>
    <p:sldLayoutId id="2147483713" r:id="rId10"/>
    <p:sldLayoutId id="2147483714" r:id="rId11"/>
    <p:sldLayoutId id="214748371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168E5CF-FC82-40DA-8E6D-0BFF887BD80E}"/>
              </a:ext>
            </a:extLst>
          </p:cNvPr>
          <p:cNvSpPr>
            <a:spLocks noGrp="1"/>
          </p:cNvSpPr>
          <p:nvPr>
            <p:ph type="title"/>
          </p:nvPr>
        </p:nvSpPr>
        <p:spPr>
          <a:xfrm>
            <a:off x="2581656" y="2304288"/>
            <a:ext cx="7022592" cy="3182112"/>
          </a:xfrm>
        </p:spPr>
        <p:txBody>
          <a:bodyPr anchor="ctr">
            <a:normAutofit fontScale="90000"/>
          </a:bodyPr>
          <a:lstStyle/>
          <a:p>
            <a:r>
              <a:rPr lang="en-US" sz="4400" dirty="0"/>
              <a:t>KIAT JITU MENURUNKAN CP KE TP</a:t>
            </a:r>
            <a:br>
              <a:rPr lang="en-US" sz="4400" dirty="0"/>
            </a:br>
            <a:br>
              <a:rPr lang="en-US" sz="4400" dirty="0"/>
            </a:br>
            <a:r>
              <a:rPr lang="en-US" sz="3100" i="1" dirty="0"/>
              <a:t>OLEH</a:t>
            </a:r>
            <a:br>
              <a:rPr lang="en-US" sz="3100" dirty="0"/>
            </a:br>
            <a:br>
              <a:rPr lang="en-US" sz="3100" dirty="0"/>
            </a:br>
            <a:r>
              <a:rPr lang="en-US" sz="2700" dirty="0"/>
              <a:t>Dra. Yenni Putri, MM</a:t>
            </a:r>
            <a:br>
              <a:rPr lang="en-US" sz="2700" dirty="0"/>
            </a:br>
            <a:r>
              <a:rPr lang="en-US" sz="2700" dirty="0" err="1"/>
              <a:t>Pengawas</a:t>
            </a:r>
            <a:r>
              <a:rPr lang="en-US" sz="2700" dirty="0"/>
              <a:t> SMA Dinas Pendidikan </a:t>
            </a:r>
            <a:r>
              <a:rPr lang="en-US" sz="2700" dirty="0" err="1"/>
              <a:t>Sumbar</a:t>
            </a:r>
            <a:br>
              <a:rPr lang="en-US" sz="2700" dirty="0"/>
            </a:br>
            <a:r>
              <a:rPr lang="en-US" sz="2700" dirty="0"/>
              <a:t>TIM TPK Dinas Pendidikan </a:t>
            </a:r>
            <a:r>
              <a:rPr lang="en-US" sz="2700" dirty="0" err="1"/>
              <a:t>Sumbar</a:t>
            </a:r>
            <a:br>
              <a:rPr lang="en-US" sz="2700" dirty="0"/>
            </a:br>
            <a:r>
              <a:rPr lang="en-US" sz="2700" dirty="0" err="1"/>
              <a:t>Instruktur</a:t>
            </a:r>
            <a:r>
              <a:rPr lang="en-US" sz="2700" dirty="0"/>
              <a:t> </a:t>
            </a:r>
            <a:r>
              <a:rPr lang="en-US" sz="2700" dirty="0" err="1"/>
              <a:t>Pengawas</a:t>
            </a:r>
            <a:r>
              <a:rPr lang="en-US" sz="2700" dirty="0"/>
              <a:t> </a:t>
            </a:r>
            <a:r>
              <a:rPr lang="en-US" sz="2700" dirty="0" err="1"/>
              <a:t>Pemberdaya</a:t>
            </a:r>
            <a:br>
              <a:rPr lang="en-US" sz="2700" dirty="0"/>
            </a:br>
            <a:endParaRPr lang="en-US" sz="2700" dirty="0"/>
          </a:p>
        </p:txBody>
      </p:sp>
      <p:pic>
        <p:nvPicPr>
          <p:cNvPr id="7" name="Picture 6">
            <a:extLst>
              <a:ext uri="{FF2B5EF4-FFF2-40B4-BE49-F238E27FC236}">
                <a16:creationId xmlns:a16="http://schemas.microsoft.com/office/drawing/2014/main" id="{2FC7849B-C5ED-46D9-8D96-D0FE5E32E529}"/>
              </a:ext>
            </a:extLst>
          </p:cNvPr>
          <p:cNvPicPr>
            <a:picLocks noChangeAspect="1"/>
          </p:cNvPicPr>
          <p:nvPr/>
        </p:nvPicPr>
        <p:blipFill>
          <a:blip r:embed="rId3"/>
          <a:stretch>
            <a:fillRect/>
          </a:stretch>
        </p:blipFill>
        <p:spPr>
          <a:xfrm>
            <a:off x="7479103" y="404093"/>
            <a:ext cx="1630392" cy="957532"/>
          </a:xfrm>
          <a:prstGeom prst="rect">
            <a:avLst/>
          </a:prstGeom>
        </p:spPr>
      </p:pic>
      <p:pic>
        <p:nvPicPr>
          <p:cNvPr id="9" name="Picture 8">
            <a:extLst>
              <a:ext uri="{FF2B5EF4-FFF2-40B4-BE49-F238E27FC236}">
                <a16:creationId xmlns:a16="http://schemas.microsoft.com/office/drawing/2014/main" id="{ECD79081-A29C-4C11-91E5-465C8CA7D044}"/>
              </a:ext>
            </a:extLst>
          </p:cNvPr>
          <p:cNvPicPr>
            <a:picLocks noChangeAspect="1"/>
          </p:cNvPicPr>
          <p:nvPr/>
        </p:nvPicPr>
        <p:blipFill>
          <a:blip r:embed="rId4"/>
          <a:stretch>
            <a:fillRect/>
          </a:stretch>
        </p:blipFill>
        <p:spPr>
          <a:xfrm>
            <a:off x="4694207" y="281976"/>
            <a:ext cx="1879121" cy="1400175"/>
          </a:xfrm>
          <a:prstGeom prst="rect">
            <a:avLst/>
          </a:prstGeom>
        </p:spPr>
      </p:pic>
    </p:spTree>
    <p:extLst>
      <p:ext uri="{BB962C8B-B14F-4D97-AF65-F5344CB8AC3E}">
        <p14:creationId xmlns:p14="http://schemas.microsoft.com/office/powerpoint/2010/main" val="4152393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769EF9-1612-42F9-BB93-658619D321FF}"/>
              </a:ext>
            </a:extLst>
          </p:cNvPr>
          <p:cNvSpPr>
            <a:spLocks noGrp="1"/>
          </p:cNvSpPr>
          <p:nvPr>
            <p:ph type="title"/>
          </p:nvPr>
        </p:nvSpPr>
        <p:spPr>
          <a:xfrm>
            <a:off x="3342011" y="715961"/>
            <a:ext cx="8334732" cy="1189037"/>
          </a:xfrm>
        </p:spPr>
        <p:txBody>
          <a:bodyPr>
            <a:normAutofit/>
          </a:bodyPr>
          <a:lstStyle/>
          <a:p>
            <a:r>
              <a:rPr lang="en-ID" sz="4000" dirty="0">
                <a:solidFill>
                  <a:srgbClr val="153F6C"/>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1"/>
                  </a:ext>
                </a:extLst>
              </a:rPr>
              <a:t>Tiga</a:t>
            </a:r>
            <a:r>
              <a:rPr lang="en-ID" sz="4000" dirty="0">
                <a:solidFill>
                  <a:srgbClr val="153F6C"/>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1"/>
                  </a:ext>
                </a:extLst>
              </a:rPr>
              <a:t> </a:t>
            </a:r>
            <a:r>
              <a:rPr lang="en-ID" sz="4000" dirty="0" err="1">
                <a:solidFill>
                  <a:srgbClr val="153F6C"/>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1"/>
                  </a:ext>
                </a:extLst>
              </a:rPr>
              <a:t>Pilihan</a:t>
            </a:r>
            <a:r>
              <a:rPr lang="en-ID" sz="4000" dirty="0">
                <a:solidFill>
                  <a:srgbClr val="153F6C"/>
                </a:solidFill>
              </a:rPr>
              <a:t> Implementasi </a:t>
            </a:r>
            <a:r>
              <a:rPr lang="en-ID" sz="4000" dirty="0" err="1">
                <a:solidFill>
                  <a:srgbClr val="153F6C"/>
                </a:solidFill>
              </a:rPr>
              <a:t>Kurikulum</a:t>
            </a:r>
            <a:r>
              <a:rPr lang="en-ID" sz="4000" dirty="0">
                <a:solidFill>
                  <a:srgbClr val="153F6C"/>
                </a:solidFill>
              </a:rPr>
              <a:t> Merdeka Jalur Mandiri</a:t>
            </a:r>
            <a:endParaRPr lang="en-US" dirty="0"/>
          </a:p>
        </p:txBody>
      </p:sp>
      <p:sp>
        <p:nvSpPr>
          <p:cNvPr id="3" name="Text Placeholder 2">
            <a:extLst>
              <a:ext uri="{FF2B5EF4-FFF2-40B4-BE49-F238E27FC236}">
                <a16:creationId xmlns:a16="http://schemas.microsoft.com/office/drawing/2014/main" id="{D3316BC9-7937-4417-B232-1B37F4796011}"/>
              </a:ext>
            </a:extLst>
          </p:cNvPr>
          <p:cNvSpPr>
            <a:spLocks noGrp="1"/>
          </p:cNvSpPr>
          <p:nvPr>
            <p:ph type="body" sz="quarter" idx="11"/>
          </p:nvPr>
        </p:nvSpPr>
        <p:spPr>
          <a:xfrm>
            <a:off x="2856488" y="1905000"/>
            <a:ext cx="9103540" cy="4592904"/>
          </a:xfrm>
        </p:spPr>
        <p:txBody>
          <a:bodyPr>
            <a:normAutofit/>
          </a:bodyPr>
          <a:lstStyle/>
          <a:p>
            <a:r>
              <a:rPr lang="en-ID" sz="1800" dirty="0"/>
              <a:t>Satuan </a:t>
            </a:r>
            <a:r>
              <a:rPr lang="en-ID" sz="1800" dirty="0" err="1"/>
              <a:t>pendidikan</a:t>
            </a:r>
            <a:r>
              <a:rPr lang="en-ID" sz="1800" dirty="0"/>
              <a:t> </a:t>
            </a:r>
            <a:r>
              <a:rPr lang="en-ID" sz="1800" dirty="0" err="1"/>
              <a:t>menentukan</a:t>
            </a:r>
            <a:r>
              <a:rPr lang="en-ID" sz="1800" dirty="0"/>
              <a:t> </a:t>
            </a:r>
            <a:r>
              <a:rPr lang="en-ID" sz="1800" dirty="0" err="1"/>
              <a:t>pilihan</a:t>
            </a:r>
            <a:r>
              <a:rPr lang="en-ID" sz="1800" dirty="0"/>
              <a:t> </a:t>
            </a:r>
            <a:r>
              <a:rPr lang="en-ID" sz="1800" dirty="0" err="1"/>
              <a:t>berdasarkan</a:t>
            </a:r>
            <a:r>
              <a:rPr lang="en-ID" sz="1800" dirty="0"/>
              <a:t> </a:t>
            </a:r>
            <a:r>
              <a:rPr lang="en-ID" sz="1800" dirty="0" err="1"/>
              <a:t>Angket</a:t>
            </a:r>
            <a:r>
              <a:rPr lang="en-ID" sz="1800" dirty="0"/>
              <a:t> </a:t>
            </a:r>
            <a:r>
              <a:rPr lang="en-ID" sz="1800" dirty="0" err="1"/>
              <a:t>Kesiapan</a:t>
            </a:r>
            <a:r>
              <a:rPr lang="en-ID" sz="1800" dirty="0"/>
              <a:t> Implementasi </a:t>
            </a:r>
            <a:r>
              <a:rPr lang="en-ID" sz="1800" dirty="0" err="1"/>
              <a:t>Kurikulum</a:t>
            </a:r>
            <a:r>
              <a:rPr lang="en-ID" sz="1800" dirty="0"/>
              <a:t> Merdeka yang </a:t>
            </a:r>
            <a:r>
              <a:rPr lang="en-ID" sz="1800" dirty="0" err="1"/>
              <a:t>mengukur</a:t>
            </a:r>
            <a:r>
              <a:rPr lang="en-ID" sz="1800" dirty="0"/>
              <a:t> </a:t>
            </a:r>
            <a:r>
              <a:rPr lang="en-ID" sz="1800" b="1" dirty="0" err="1"/>
              <a:t>kesiapan</a:t>
            </a:r>
            <a:r>
              <a:rPr lang="en-ID" sz="1800" b="1" dirty="0"/>
              <a:t> guru dan </a:t>
            </a:r>
            <a:r>
              <a:rPr lang="en-ID" sz="1800" b="1" dirty="0" err="1"/>
              <a:t>tenaga</a:t>
            </a:r>
            <a:r>
              <a:rPr lang="en-ID" sz="1800" b="1" dirty="0"/>
              <a:t> </a:t>
            </a:r>
            <a:r>
              <a:rPr lang="en-ID" sz="1800" b="1" dirty="0" err="1"/>
              <a:t>kependidikan</a:t>
            </a:r>
            <a:r>
              <a:rPr lang="en-ID" sz="1800" b="1" dirty="0"/>
              <a:t>.</a:t>
            </a:r>
            <a:r>
              <a:rPr lang="en-ID" sz="1800" dirty="0"/>
              <a:t> </a:t>
            </a:r>
            <a:r>
              <a:rPr lang="en-ID" sz="1800" dirty="0" err="1"/>
              <a:t>Tidak</a:t>
            </a:r>
            <a:r>
              <a:rPr lang="en-ID" sz="1800" dirty="0"/>
              <a:t> </a:t>
            </a:r>
            <a:r>
              <a:rPr lang="en-ID" sz="1800" dirty="0" err="1"/>
              <a:t>ada</a:t>
            </a:r>
            <a:r>
              <a:rPr lang="en-ID" sz="1800" dirty="0"/>
              <a:t> </a:t>
            </a:r>
            <a:r>
              <a:rPr lang="en-ID" sz="1800" dirty="0" err="1"/>
              <a:t>pilihan</a:t>
            </a:r>
            <a:r>
              <a:rPr lang="en-ID" sz="1800" dirty="0"/>
              <a:t> yang paling </a:t>
            </a:r>
            <a:r>
              <a:rPr lang="en-ID" sz="1800" dirty="0" err="1"/>
              <a:t>benar</a:t>
            </a:r>
            <a:r>
              <a:rPr lang="en-ID" sz="1800" dirty="0"/>
              <a:t>, yang </a:t>
            </a:r>
            <a:r>
              <a:rPr lang="en-ID" sz="1800" dirty="0" err="1"/>
              <a:t>ada</a:t>
            </a:r>
            <a:r>
              <a:rPr lang="en-ID" sz="1800" dirty="0"/>
              <a:t> </a:t>
            </a:r>
            <a:r>
              <a:rPr lang="en-ID" sz="1800" dirty="0" err="1"/>
              <a:t>pilihan</a:t>
            </a:r>
            <a:r>
              <a:rPr lang="en-ID" sz="1800" dirty="0"/>
              <a:t> yang paling </a:t>
            </a:r>
            <a:r>
              <a:rPr lang="en-ID" sz="1800" dirty="0" err="1"/>
              <a:t>sesuai</a:t>
            </a:r>
            <a:r>
              <a:rPr lang="en-ID" sz="1800" dirty="0"/>
              <a:t> </a:t>
            </a:r>
            <a:r>
              <a:rPr lang="en-ID" sz="1800" dirty="0" err="1"/>
              <a:t>kesiapan</a:t>
            </a:r>
            <a:r>
              <a:rPr lang="en-ID" sz="1800" dirty="0"/>
              <a:t> </a:t>
            </a:r>
            <a:r>
              <a:rPr lang="en-ID" sz="1800" dirty="0" err="1"/>
              <a:t>satuan</a:t>
            </a:r>
            <a:r>
              <a:rPr lang="en-ID" sz="1800" dirty="0"/>
              <a:t> </a:t>
            </a:r>
            <a:r>
              <a:rPr lang="en-ID" sz="1800" dirty="0" err="1"/>
              <a:t>pendidikan</a:t>
            </a:r>
            <a:r>
              <a:rPr lang="en-ID" sz="1800" dirty="0"/>
              <a:t>. </a:t>
            </a:r>
            <a:r>
              <a:rPr lang="en-ID" sz="1800" dirty="0" err="1"/>
              <a:t>Semakin</a:t>
            </a:r>
            <a:r>
              <a:rPr lang="en-ID" sz="1800" dirty="0"/>
              <a:t> </a:t>
            </a:r>
            <a:r>
              <a:rPr lang="en-ID" sz="1800" dirty="0" err="1"/>
              <a:t>sesuai</a:t>
            </a:r>
            <a:r>
              <a:rPr lang="en-ID" sz="1800" dirty="0"/>
              <a:t> </a:t>
            </a:r>
            <a:r>
              <a:rPr lang="en-ID" sz="1800" dirty="0" err="1"/>
              <a:t>maka</a:t>
            </a:r>
            <a:r>
              <a:rPr lang="en-ID" sz="1800" dirty="0"/>
              <a:t> </a:t>
            </a:r>
            <a:r>
              <a:rPr lang="en-ID" sz="1800" dirty="0" err="1"/>
              <a:t>semakin</a:t>
            </a:r>
            <a:r>
              <a:rPr lang="en-ID" sz="1800" dirty="0"/>
              <a:t> </a:t>
            </a:r>
            <a:r>
              <a:rPr lang="en-ID" sz="1800" dirty="0" err="1"/>
              <a:t>efektif</a:t>
            </a:r>
            <a:r>
              <a:rPr lang="en-ID" sz="1800" dirty="0"/>
              <a:t> </a:t>
            </a:r>
            <a:r>
              <a:rPr lang="en-ID" sz="1800" dirty="0" err="1"/>
              <a:t>implementasi</a:t>
            </a:r>
            <a:r>
              <a:rPr lang="en-ID" sz="1800" dirty="0"/>
              <a:t> </a:t>
            </a:r>
            <a:r>
              <a:rPr lang="en-ID" sz="1800" dirty="0" err="1"/>
              <a:t>Kurikulum</a:t>
            </a:r>
            <a:r>
              <a:rPr lang="en-ID" sz="1800" dirty="0"/>
              <a:t> </a:t>
            </a:r>
            <a:r>
              <a:rPr lang="en-ID" sz="1800" dirty="0">
                <a:solidFill>
                  <a:srgbClr val="AA673C"/>
                </a:solidFill>
              </a:rPr>
              <a:t>Merdeka.</a:t>
            </a:r>
            <a:endParaRPr lang="en-US" altLang="en-US" dirty="0">
              <a:solidFill>
                <a:srgbClr val="AA673C"/>
              </a:solidFill>
            </a:endParaRPr>
          </a:p>
          <a:p>
            <a:pPr>
              <a:buSzPts val="1900"/>
            </a:pPr>
            <a:r>
              <a:rPr lang="en-ID" sz="1800" b="1" dirty="0"/>
              <a:t>Pilihan 1: Mandiri </a:t>
            </a:r>
            <a:r>
              <a:rPr lang="en-ID" sz="1800" b="1" dirty="0" err="1"/>
              <a:t>Belajar</a:t>
            </a:r>
            <a:endParaRPr lang="en-ID" sz="1800" dirty="0">
              <a:solidFill>
                <a:schemeClr val="dk1"/>
              </a:solidFill>
            </a:endParaRPr>
          </a:p>
          <a:p>
            <a:pPr>
              <a:buClr>
                <a:schemeClr val="dk1"/>
              </a:buClr>
              <a:buSzPts val="1900"/>
            </a:pPr>
            <a:r>
              <a:rPr lang="en-ID" sz="1800" dirty="0">
                <a:solidFill>
                  <a:schemeClr val="dk1"/>
                </a:solidFill>
              </a:rPr>
              <a:t>Menerapkan </a:t>
            </a:r>
            <a:r>
              <a:rPr lang="en-ID" sz="1800" b="1" dirty="0" err="1">
                <a:solidFill>
                  <a:schemeClr val="dk1"/>
                </a:solidFill>
              </a:rPr>
              <a:t>beberapa</a:t>
            </a:r>
            <a:r>
              <a:rPr lang="en-ID" sz="1800" b="1" dirty="0">
                <a:solidFill>
                  <a:schemeClr val="dk1"/>
                </a:solidFill>
              </a:rPr>
              <a:t> </a:t>
            </a:r>
            <a:r>
              <a:rPr lang="en-ID" sz="1800" b="1" dirty="0" err="1">
                <a:solidFill>
                  <a:schemeClr val="dk1"/>
                </a:solidFill>
              </a:rPr>
              <a:t>bagian</a:t>
            </a:r>
            <a:r>
              <a:rPr lang="en-ID" sz="1800" b="1" dirty="0">
                <a:solidFill>
                  <a:schemeClr val="dk1"/>
                </a:solidFill>
              </a:rPr>
              <a:t> dan </a:t>
            </a:r>
            <a:r>
              <a:rPr lang="en-ID" sz="1800" b="1" dirty="0" err="1">
                <a:solidFill>
                  <a:schemeClr val="dk1"/>
                </a:solidFill>
              </a:rPr>
              <a:t>prinsip</a:t>
            </a:r>
            <a:r>
              <a:rPr lang="en-ID" sz="1800" b="1" dirty="0">
                <a:solidFill>
                  <a:schemeClr val="dk1"/>
                </a:solidFill>
              </a:rPr>
              <a:t> </a:t>
            </a:r>
            <a:r>
              <a:rPr lang="en-ID" sz="1800" b="1" dirty="0" err="1">
                <a:solidFill>
                  <a:schemeClr val="dk1"/>
                </a:solidFill>
              </a:rPr>
              <a:t>Kurikulum</a:t>
            </a:r>
            <a:r>
              <a:rPr lang="en-ID" sz="1800" b="1" dirty="0">
                <a:solidFill>
                  <a:schemeClr val="dk1"/>
                </a:solidFill>
              </a:rPr>
              <a:t> Merdeka, </a:t>
            </a:r>
            <a:r>
              <a:rPr lang="en-ID" sz="1800" b="1" dirty="0" err="1">
                <a:solidFill>
                  <a:schemeClr val="dk1"/>
                </a:solidFill>
              </a:rPr>
              <a:t>tanpa</a:t>
            </a:r>
            <a:r>
              <a:rPr lang="en-ID" sz="1800" b="1" dirty="0">
                <a:solidFill>
                  <a:schemeClr val="dk1"/>
                </a:solidFill>
              </a:rPr>
              <a:t> </a:t>
            </a:r>
            <a:r>
              <a:rPr lang="en-ID" sz="1800" b="1" dirty="0" err="1">
                <a:solidFill>
                  <a:schemeClr val="dk1"/>
                </a:solidFill>
              </a:rPr>
              <a:t>mengganti</a:t>
            </a:r>
            <a:r>
              <a:rPr lang="en-ID" sz="1800" b="1" dirty="0">
                <a:solidFill>
                  <a:schemeClr val="dk1"/>
                </a:solidFill>
              </a:rPr>
              <a:t> </a:t>
            </a:r>
            <a:r>
              <a:rPr lang="en-ID" sz="1800" dirty="0" err="1">
                <a:solidFill>
                  <a:schemeClr val="dk1"/>
                </a:solidFill>
              </a:rPr>
              <a:t>kurikulum</a:t>
            </a:r>
            <a:r>
              <a:rPr lang="en-ID" sz="1800" dirty="0">
                <a:solidFill>
                  <a:schemeClr val="dk1"/>
                </a:solidFill>
              </a:rPr>
              <a:t> </a:t>
            </a:r>
            <a:r>
              <a:rPr lang="en-ID" sz="1800" dirty="0" err="1">
                <a:solidFill>
                  <a:schemeClr val="dk1"/>
                </a:solidFill>
              </a:rPr>
              <a:t>satuan</a:t>
            </a:r>
            <a:r>
              <a:rPr lang="en-ID" sz="1800" dirty="0">
                <a:solidFill>
                  <a:schemeClr val="dk1"/>
                </a:solidFill>
              </a:rPr>
              <a:t> </a:t>
            </a:r>
            <a:r>
              <a:rPr lang="en-ID" sz="1800" dirty="0" err="1">
                <a:solidFill>
                  <a:schemeClr val="dk1"/>
                </a:solidFill>
              </a:rPr>
              <a:t>pendidikan</a:t>
            </a:r>
            <a:r>
              <a:rPr lang="en-ID" sz="1800" dirty="0">
                <a:solidFill>
                  <a:schemeClr val="dk1"/>
                </a:solidFill>
              </a:rPr>
              <a:t> yang </a:t>
            </a:r>
            <a:r>
              <a:rPr lang="en-ID" sz="1800" dirty="0" err="1">
                <a:solidFill>
                  <a:schemeClr val="dk1"/>
                </a:solidFill>
              </a:rPr>
              <a:t>sedang</a:t>
            </a:r>
            <a:r>
              <a:rPr lang="en-ID" sz="1800" dirty="0">
                <a:solidFill>
                  <a:schemeClr val="dk1"/>
                </a:solidFill>
              </a:rPr>
              <a:t> </a:t>
            </a:r>
            <a:r>
              <a:rPr lang="en-ID" sz="1800" dirty="0" err="1">
                <a:solidFill>
                  <a:schemeClr val="dk1"/>
                </a:solidFill>
              </a:rPr>
              <a:t>diterapkan</a:t>
            </a:r>
            <a:r>
              <a:rPr lang="en-ID" sz="1800" dirty="0">
                <a:solidFill>
                  <a:schemeClr val="dk1"/>
                </a:solidFill>
              </a:rPr>
              <a:t>. (Pembelajaran </a:t>
            </a:r>
            <a:r>
              <a:rPr lang="en-ID" sz="1800" dirty="0" err="1">
                <a:solidFill>
                  <a:schemeClr val="dk1"/>
                </a:solidFill>
              </a:rPr>
              <a:t>berdiffrensiasi</a:t>
            </a:r>
            <a:r>
              <a:rPr lang="en-ID" sz="1800" dirty="0">
                <a:solidFill>
                  <a:schemeClr val="dk1"/>
                </a:solidFill>
              </a:rPr>
              <a:t> dan </a:t>
            </a:r>
            <a:r>
              <a:rPr lang="en-ID" sz="1800" dirty="0" err="1">
                <a:solidFill>
                  <a:schemeClr val="dk1"/>
                </a:solidFill>
              </a:rPr>
              <a:t>Penerapan</a:t>
            </a:r>
            <a:r>
              <a:rPr lang="en-ID" sz="1800" dirty="0">
                <a:solidFill>
                  <a:schemeClr val="dk1"/>
                </a:solidFill>
              </a:rPr>
              <a:t> </a:t>
            </a:r>
            <a:r>
              <a:rPr lang="en-ID" sz="1800" dirty="0" err="1">
                <a:solidFill>
                  <a:schemeClr val="dk1"/>
                </a:solidFill>
              </a:rPr>
              <a:t>nilai</a:t>
            </a:r>
            <a:r>
              <a:rPr lang="en-ID" sz="1800" dirty="0">
                <a:solidFill>
                  <a:schemeClr val="dk1"/>
                </a:solidFill>
              </a:rPr>
              <a:t> Profil </a:t>
            </a:r>
            <a:r>
              <a:rPr lang="en-ID" dirty="0" err="1">
                <a:solidFill>
                  <a:schemeClr val="dk1"/>
                </a:solidFill>
              </a:rPr>
              <a:t>P</a:t>
            </a:r>
            <a:r>
              <a:rPr lang="en-ID" sz="1800" dirty="0" err="1">
                <a:solidFill>
                  <a:schemeClr val="dk1"/>
                </a:solidFill>
              </a:rPr>
              <a:t>elajar</a:t>
            </a:r>
            <a:r>
              <a:rPr lang="en-ID" sz="1800" dirty="0">
                <a:solidFill>
                  <a:schemeClr val="dk1"/>
                </a:solidFill>
              </a:rPr>
              <a:t> Pancasila)</a:t>
            </a:r>
          </a:p>
          <a:p>
            <a:pPr>
              <a:buSzPts val="1900"/>
            </a:pPr>
            <a:r>
              <a:rPr lang="en-ID" sz="1800" b="1" dirty="0"/>
              <a:t>Pilihan 2: Mandiri </a:t>
            </a:r>
            <a:r>
              <a:rPr lang="en-ID" sz="1800" b="1" dirty="0" err="1"/>
              <a:t>Berubah</a:t>
            </a:r>
            <a:endParaRPr lang="en-ID" sz="1800" b="1" dirty="0"/>
          </a:p>
          <a:p>
            <a:pPr>
              <a:buSzPts val="1900"/>
            </a:pPr>
            <a:r>
              <a:rPr lang="en-ID" sz="1800" dirty="0"/>
              <a:t>Menerapkan </a:t>
            </a:r>
            <a:r>
              <a:rPr lang="en-ID" sz="1800" dirty="0" err="1"/>
              <a:t>Kurikulum</a:t>
            </a:r>
            <a:r>
              <a:rPr lang="en-ID" sz="1800" dirty="0"/>
              <a:t> Merdeka </a:t>
            </a:r>
            <a:r>
              <a:rPr lang="en-ID" sz="1800" b="1" dirty="0" err="1"/>
              <a:t>menggunakan</a:t>
            </a:r>
            <a:r>
              <a:rPr lang="en-ID" sz="1800" b="1" dirty="0"/>
              <a:t> </a:t>
            </a:r>
            <a:r>
              <a:rPr lang="en-ID" sz="1800" b="1" dirty="0" err="1"/>
              <a:t>perangkat</a:t>
            </a:r>
            <a:r>
              <a:rPr lang="en-ID" sz="1800" b="1" dirty="0"/>
              <a:t> ajar yang </a:t>
            </a:r>
            <a:r>
              <a:rPr lang="en-ID" sz="1800" b="1" dirty="0" err="1"/>
              <a:t>sudah</a:t>
            </a:r>
            <a:r>
              <a:rPr lang="en-ID" sz="1800" b="1" dirty="0"/>
              <a:t> </a:t>
            </a:r>
            <a:r>
              <a:rPr lang="en-ID" sz="1800" b="1" dirty="0" err="1"/>
              <a:t>disediakan</a:t>
            </a:r>
            <a:r>
              <a:rPr lang="en-ID" sz="1800" b="1" dirty="0"/>
              <a:t> </a:t>
            </a:r>
            <a:r>
              <a:rPr lang="en-ID" sz="1800" dirty="0"/>
              <a:t>pada </a:t>
            </a:r>
            <a:r>
              <a:rPr lang="en-ID" sz="1800" dirty="0" err="1"/>
              <a:t>satuan</a:t>
            </a:r>
            <a:r>
              <a:rPr lang="en-ID" sz="1800" dirty="0"/>
              <a:t> </a:t>
            </a:r>
            <a:r>
              <a:rPr lang="en-ID" sz="1800" dirty="0" err="1"/>
              <a:t>pendidikan</a:t>
            </a:r>
            <a:r>
              <a:rPr lang="en-ID" sz="1800" dirty="0"/>
              <a:t> </a:t>
            </a:r>
            <a:r>
              <a:rPr lang="en-ID" sz="1800" dirty="0">
                <a:solidFill>
                  <a:schemeClr val="dk1"/>
                </a:solidFill>
              </a:rPr>
              <a:t>PAUD, </a:t>
            </a:r>
            <a:r>
              <a:rPr lang="en-ID" sz="1800" dirty="0" err="1">
                <a:solidFill>
                  <a:schemeClr val="dk1"/>
                </a:solidFill>
              </a:rPr>
              <a:t>kelas</a:t>
            </a:r>
            <a:r>
              <a:rPr lang="en-ID" sz="1800" dirty="0">
                <a:solidFill>
                  <a:schemeClr val="dk1"/>
                </a:solidFill>
              </a:rPr>
              <a:t> 1, 4, 7 dan 10. </a:t>
            </a:r>
          </a:p>
          <a:p>
            <a:pPr>
              <a:buSzPts val="1900"/>
            </a:pPr>
            <a:r>
              <a:rPr lang="en-ID" sz="1800" b="1" dirty="0"/>
              <a:t>Pilihan 3: Mandiri </a:t>
            </a:r>
            <a:r>
              <a:rPr lang="en-ID" sz="1800" b="1" dirty="0" err="1"/>
              <a:t>Berbagi</a:t>
            </a:r>
            <a:endParaRPr lang="en-ID" sz="1800" dirty="0">
              <a:solidFill>
                <a:schemeClr val="dk1"/>
              </a:solidFill>
            </a:endParaRPr>
          </a:p>
          <a:p>
            <a:pPr>
              <a:buClr>
                <a:schemeClr val="dk1"/>
              </a:buClr>
              <a:buSzPts val="1900"/>
            </a:pPr>
            <a:r>
              <a:rPr lang="en-ID" sz="1800" dirty="0">
                <a:solidFill>
                  <a:schemeClr val="dk1"/>
                </a:solidFill>
              </a:rPr>
              <a:t>Menerapkan </a:t>
            </a:r>
            <a:r>
              <a:rPr lang="en-ID" sz="1800" dirty="0" err="1">
                <a:solidFill>
                  <a:schemeClr val="dk1"/>
                </a:solidFill>
              </a:rPr>
              <a:t>Kurikulum</a:t>
            </a:r>
            <a:r>
              <a:rPr lang="en-ID" sz="1800" dirty="0">
                <a:solidFill>
                  <a:schemeClr val="dk1"/>
                </a:solidFill>
              </a:rPr>
              <a:t> Merdeka </a:t>
            </a:r>
            <a:r>
              <a:rPr lang="en-ID" sz="1800" dirty="0" err="1">
                <a:solidFill>
                  <a:schemeClr val="dk1"/>
                </a:solidFill>
              </a:rPr>
              <a:t>dengan</a:t>
            </a:r>
            <a:r>
              <a:rPr lang="en-ID" sz="1800" dirty="0">
                <a:solidFill>
                  <a:schemeClr val="dk1"/>
                </a:solidFill>
              </a:rPr>
              <a:t> </a:t>
            </a:r>
            <a:r>
              <a:rPr lang="en-ID" sz="1800" b="1" dirty="0" err="1">
                <a:solidFill>
                  <a:schemeClr val="dk1"/>
                </a:solidFill>
              </a:rPr>
              <a:t>mengembangkan</a:t>
            </a:r>
            <a:r>
              <a:rPr lang="en-ID" sz="1800" b="1" dirty="0">
                <a:solidFill>
                  <a:schemeClr val="dk1"/>
                </a:solidFill>
              </a:rPr>
              <a:t> </a:t>
            </a:r>
            <a:r>
              <a:rPr lang="en-ID" sz="1800" b="1" dirty="0" err="1">
                <a:solidFill>
                  <a:schemeClr val="dk1"/>
                </a:solidFill>
              </a:rPr>
              <a:t>sendiri</a:t>
            </a:r>
            <a:r>
              <a:rPr lang="en-ID" sz="1800" b="1" dirty="0">
                <a:solidFill>
                  <a:schemeClr val="dk1"/>
                </a:solidFill>
              </a:rPr>
              <a:t> </a:t>
            </a:r>
            <a:r>
              <a:rPr lang="en-ID" sz="1800" b="1" dirty="0" err="1">
                <a:solidFill>
                  <a:schemeClr val="dk1"/>
                </a:solidFill>
              </a:rPr>
              <a:t>berbagai</a:t>
            </a:r>
            <a:r>
              <a:rPr lang="en-ID" sz="1800" b="1" dirty="0">
                <a:solidFill>
                  <a:schemeClr val="dk1"/>
                </a:solidFill>
              </a:rPr>
              <a:t> </a:t>
            </a:r>
            <a:r>
              <a:rPr lang="en-ID" sz="1800" b="1" dirty="0" err="1">
                <a:solidFill>
                  <a:schemeClr val="dk1"/>
                </a:solidFill>
              </a:rPr>
              <a:t>perangkat</a:t>
            </a:r>
            <a:r>
              <a:rPr lang="en-ID" sz="1800" b="1" dirty="0">
                <a:solidFill>
                  <a:schemeClr val="dk1"/>
                </a:solidFill>
              </a:rPr>
              <a:t> ajar </a:t>
            </a:r>
            <a:r>
              <a:rPr lang="en-ID" sz="1800" dirty="0">
                <a:solidFill>
                  <a:schemeClr val="dk1"/>
                </a:solidFill>
              </a:rPr>
              <a:t>di </a:t>
            </a:r>
            <a:r>
              <a:rPr lang="en-ID" sz="1800" dirty="0" err="1">
                <a:solidFill>
                  <a:schemeClr val="dk1"/>
                </a:solidFill>
              </a:rPr>
              <a:t>satuan</a:t>
            </a:r>
            <a:r>
              <a:rPr lang="en-ID" sz="1800" dirty="0">
                <a:solidFill>
                  <a:schemeClr val="dk1"/>
                </a:solidFill>
              </a:rPr>
              <a:t> </a:t>
            </a:r>
            <a:r>
              <a:rPr lang="en-ID" sz="1800" dirty="0" err="1">
                <a:solidFill>
                  <a:schemeClr val="dk1"/>
                </a:solidFill>
              </a:rPr>
              <a:t>pendidikan</a:t>
            </a:r>
            <a:r>
              <a:rPr lang="en-ID" sz="1800" dirty="0">
                <a:solidFill>
                  <a:schemeClr val="dk1"/>
                </a:solidFill>
              </a:rPr>
              <a:t> PAUD, </a:t>
            </a:r>
            <a:r>
              <a:rPr lang="en-ID" sz="1800" dirty="0" err="1">
                <a:solidFill>
                  <a:schemeClr val="dk1"/>
                </a:solidFill>
              </a:rPr>
              <a:t>kelas</a:t>
            </a:r>
            <a:r>
              <a:rPr lang="en-ID" sz="1800" dirty="0">
                <a:solidFill>
                  <a:schemeClr val="dk1"/>
                </a:solidFill>
              </a:rPr>
              <a:t> 1, 4, 7 dan 10.</a:t>
            </a:r>
          </a:p>
          <a:p>
            <a:pPr>
              <a:buSzPts val="1900"/>
            </a:pPr>
            <a:endParaRPr lang="en-ID" sz="1800" dirty="0"/>
          </a:p>
          <a:p>
            <a:pPr marL="0" lvl="1" indent="0">
              <a:buNone/>
            </a:pPr>
            <a:endParaRPr lang="fr-FR" dirty="0"/>
          </a:p>
          <a:p>
            <a:pPr marL="0" lvl="1" indent="0">
              <a:buNone/>
            </a:pPr>
            <a:endParaRPr lang="fr-FR" dirty="0"/>
          </a:p>
          <a:p>
            <a:endParaRPr lang="en-US" dirty="0"/>
          </a:p>
        </p:txBody>
      </p:sp>
      <p:pic>
        <p:nvPicPr>
          <p:cNvPr id="4" name="Picture 3">
            <a:extLst>
              <a:ext uri="{FF2B5EF4-FFF2-40B4-BE49-F238E27FC236}">
                <a16:creationId xmlns:a16="http://schemas.microsoft.com/office/drawing/2014/main" id="{E912BF95-2247-4F91-841F-5A14A6457B99}"/>
              </a:ext>
            </a:extLst>
          </p:cNvPr>
          <p:cNvPicPr>
            <a:picLocks noChangeAspect="1"/>
          </p:cNvPicPr>
          <p:nvPr/>
        </p:nvPicPr>
        <p:blipFill>
          <a:blip r:embed="rId3"/>
          <a:stretch>
            <a:fillRect/>
          </a:stretch>
        </p:blipFill>
        <p:spPr>
          <a:xfrm>
            <a:off x="9877247" y="110795"/>
            <a:ext cx="1630392" cy="957532"/>
          </a:xfrm>
          <a:prstGeom prst="rect">
            <a:avLst/>
          </a:prstGeom>
        </p:spPr>
      </p:pic>
    </p:spTree>
    <p:extLst>
      <p:ext uri="{BB962C8B-B14F-4D97-AF65-F5344CB8AC3E}">
        <p14:creationId xmlns:p14="http://schemas.microsoft.com/office/powerpoint/2010/main" val="298051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75F101-ACF6-4A28-9CD2-5CBAFC53CDCF}"/>
              </a:ext>
            </a:extLst>
          </p:cNvPr>
          <p:cNvSpPr>
            <a:spLocks noGrp="1"/>
          </p:cNvSpPr>
          <p:nvPr>
            <p:ph type="body" sz="quarter" idx="11"/>
          </p:nvPr>
        </p:nvSpPr>
        <p:spPr/>
        <p:txBody>
          <a:bodyPr/>
          <a:lstStyle/>
          <a:p>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Seri 4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kurikulum</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merdeka</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membuat</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perangkat</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ajar.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Perangakat</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ajar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ada</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3 </a:t>
            </a:r>
            <a:r>
              <a:rPr lang="en-ID"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yaitu</a:t>
            </a:r>
            <a:r>
              <a:rPr lang="en-ID"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Tujuan Pembelajaran, Alur Tujuan Pembelajaran, dan Modul Ajar. </a:t>
            </a:r>
            <a:endParaRPr lang="en-ID"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pic>
        <p:nvPicPr>
          <p:cNvPr id="5" name="Graphic 4" descr="Books">
            <a:extLst>
              <a:ext uri="{FF2B5EF4-FFF2-40B4-BE49-F238E27FC236}">
                <a16:creationId xmlns:a16="http://schemas.microsoft.com/office/drawing/2014/main" id="{88BAF3BA-7940-4A5F-B8AF-E11373DB53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15650" y="4724399"/>
            <a:ext cx="1811153" cy="1811153"/>
          </a:xfrm>
          <a:prstGeom prst="rect">
            <a:avLst/>
          </a:prstGeom>
        </p:spPr>
      </p:pic>
      <p:pic>
        <p:nvPicPr>
          <p:cNvPr id="4" name="Picture 3">
            <a:extLst>
              <a:ext uri="{FF2B5EF4-FFF2-40B4-BE49-F238E27FC236}">
                <a16:creationId xmlns:a16="http://schemas.microsoft.com/office/drawing/2014/main" id="{66D9C652-0C02-4BF1-BA55-4099ADD70989}"/>
              </a:ext>
            </a:extLst>
          </p:cNvPr>
          <p:cNvPicPr>
            <a:picLocks noChangeAspect="1"/>
          </p:cNvPicPr>
          <p:nvPr/>
        </p:nvPicPr>
        <p:blipFill>
          <a:blip r:embed="rId4"/>
          <a:stretch>
            <a:fillRect/>
          </a:stretch>
        </p:blipFill>
        <p:spPr>
          <a:xfrm>
            <a:off x="10046351" y="197059"/>
            <a:ext cx="1630392" cy="957532"/>
          </a:xfrm>
          <a:prstGeom prst="rect">
            <a:avLst/>
          </a:prstGeom>
        </p:spPr>
      </p:pic>
    </p:spTree>
    <p:extLst>
      <p:ext uri="{BB962C8B-B14F-4D97-AF65-F5344CB8AC3E}">
        <p14:creationId xmlns:p14="http://schemas.microsoft.com/office/powerpoint/2010/main" val="295759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037412-7BC5-4AAA-8ED5-FC377A84CB0C}"/>
              </a:ext>
            </a:extLst>
          </p:cNvPr>
          <p:cNvSpPr>
            <a:spLocks noGrp="1"/>
          </p:cNvSpPr>
          <p:nvPr>
            <p:ph type="title"/>
          </p:nvPr>
        </p:nvSpPr>
        <p:spPr/>
        <p:txBody>
          <a:bodyPr/>
          <a:lstStyle/>
          <a:p>
            <a:r>
              <a:rPr lang="en-US" dirty="0"/>
              <a:t>Dasar Hukum</a:t>
            </a:r>
            <a:br>
              <a:rPr lang="en-US" dirty="0"/>
            </a:br>
            <a:endParaRPr lang="en-US" dirty="0"/>
          </a:p>
        </p:txBody>
      </p:sp>
      <p:sp>
        <p:nvSpPr>
          <p:cNvPr id="3" name="Text Placeholder 2">
            <a:extLst>
              <a:ext uri="{FF2B5EF4-FFF2-40B4-BE49-F238E27FC236}">
                <a16:creationId xmlns:a16="http://schemas.microsoft.com/office/drawing/2014/main" id="{EF99585A-5E1F-40FA-8E64-BB4F04611657}"/>
              </a:ext>
            </a:extLst>
          </p:cNvPr>
          <p:cNvSpPr>
            <a:spLocks noGrp="1"/>
          </p:cNvSpPr>
          <p:nvPr>
            <p:ph type="body" sz="quarter" idx="11"/>
          </p:nvPr>
        </p:nvSpPr>
        <p:spPr>
          <a:xfrm>
            <a:off x="4457700" y="1905000"/>
            <a:ext cx="7219043" cy="3276600"/>
          </a:xfrm>
        </p:spPr>
        <p:txBody>
          <a:bodyPr vert="horz" lIns="91440" tIns="45720" rIns="91440" bIns="45720" rtlCol="0" anchor="t">
            <a:normAutofit fontScale="85000" lnSpcReduction="10000"/>
          </a:bodyPr>
          <a:lstStyle/>
          <a:p>
            <a:endParaRPr lang="en-US" dirty="0"/>
          </a:p>
          <a:p>
            <a:pPr lvl="1"/>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UU No. 20/2003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ttg</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Sisdiknas</a:t>
            </a:r>
            <a:endParaRPr lang="en-US" altLang="zh-CN" sz="1800" b="1" dirty="0">
              <a:solidFill>
                <a:schemeClr val="bg1"/>
              </a:solidFill>
              <a:latin typeface="Arial" panose="020B0604020202020204" pitchFamily="34" charset="0"/>
              <a:ea typeface="SimSun" panose="02010600030101010101" pitchFamily="2" charset="-122"/>
            </a:endParaRPr>
          </a:p>
          <a:p>
            <a:pPr lvl="1"/>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PP No mor 4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Tahun</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2022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perubahan</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atas</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aturan</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PP No. </a:t>
            </a:r>
            <a:r>
              <a:rPr lang="en-US" altLang="zh-CN" b="1" dirty="0">
                <a:solidFill>
                  <a:schemeClr val="bg1"/>
                </a:solidFill>
                <a:latin typeface="Arial" panose="020B0604020202020204" pitchFamily="34" charset="0"/>
                <a:ea typeface="SimSun" panose="02010600030101010101" pitchFamily="2" charset="-122"/>
              </a:rPr>
              <a:t>57 </a:t>
            </a:r>
            <a:r>
              <a:rPr lang="en-US" altLang="zh-CN" b="1" dirty="0" err="1">
                <a:solidFill>
                  <a:schemeClr val="bg1"/>
                </a:solidFill>
                <a:latin typeface="Arial" panose="020B0604020202020204" pitchFamily="34" charset="0"/>
                <a:ea typeface="SimSun" panose="02010600030101010101" pitchFamily="2" charset="-122"/>
              </a:rPr>
              <a:t>Tahun</a:t>
            </a:r>
            <a:endParaRPr lang="en-US" altLang="zh-CN" b="1" dirty="0">
              <a:solidFill>
                <a:schemeClr val="bg1"/>
              </a:solidFill>
              <a:latin typeface="Arial" panose="020B0604020202020204" pitchFamily="34" charset="0"/>
              <a:ea typeface="SimSun" panose="02010600030101010101" pitchFamily="2" charset="-122"/>
            </a:endParaRPr>
          </a:p>
          <a:p>
            <a:pPr marL="0" lvl="1" indent="0">
              <a:buNone/>
            </a:pPr>
            <a:r>
              <a:rPr lang="en-US" altLang="zh-CN" b="1" dirty="0">
                <a:solidFill>
                  <a:schemeClr val="bg1"/>
                </a:solidFill>
                <a:latin typeface="Arial" panose="020B0604020202020204" pitchFamily="34" charset="0"/>
                <a:ea typeface="SimSun" panose="02010600030101010101" pitchFamily="2" charset="-122"/>
              </a:rPr>
              <a:t>     2021</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ttg</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a:t>
            </a:r>
            <a:r>
              <a:rPr kumimoji="0" lang="en-US" altLang="zh-CN" sz="1800" b="1" i="0" u="none" strike="noStrike" cap="none" normalizeH="0" baseline="0" dirty="0" err="1">
                <a:ln>
                  <a:noFill/>
                </a:ln>
                <a:solidFill>
                  <a:schemeClr val="bg1"/>
                </a:solidFill>
                <a:effectLst/>
                <a:latin typeface="Arial" panose="020B0604020202020204" pitchFamily="34" charset="0"/>
                <a:ea typeface="SimSun" panose="02010600030101010101" pitchFamily="2" charset="-122"/>
              </a:rPr>
              <a:t>Standar</a:t>
            </a:r>
            <a:r>
              <a:rPr kumimoji="0" lang="en-US" altLang="zh-CN" sz="1800" b="1" i="0" u="none" strike="noStrike" cap="none" normalizeH="0" baseline="0" dirty="0">
                <a:ln>
                  <a:noFill/>
                </a:ln>
                <a:solidFill>
                  <a:schemeClr val="bg1"/>
                </a:solidFill>
                <a:effectLst/>
                <a:latin typeface="Arial" panose="020B0604020202020204" pitchFamily="34" charset="0"/>
                <a:ea typeface="SimSun" panose="02010600030101010101" pitchFamily="2" charset="-122"/>
              </a:rPr>
              <a:t> Nasional Pendidikan</a:t>
            </a:r>
          </a:p>
          <a:p>
            <a:pPr lvl="1">
              <a:lnSpc>
                <a:spcPct val="150000"/>
              </a:lnSpc>
            </a:pPr>
            <a:r>
              <a:rPr lang="en-US" b="1" dirty="0">
                <a:solidFill>
                  <a:schemeClr val="bg1"/>
                </a:solidFill>
              </a:rPr>
              <a:t>Kepala Badan </a:t>
            </a:r>
            <a:r>
              <a:rPr lang="en-US" b="1" dirty="0" err="1">
                <a:solidFill>
                  <a:schemeClr val="bg1"/>
                </a:solidFill>
              </a:rPr>
              <a:t>Standar</a:t>
            </a:r>
            <a:r>
              <a:rPr lang="en-US" b="1" dirty="0">
                <a:solidFill>
                  <a:schemeClr val="bg1"/>
                </a:solidFill>
              </a:rPr>
              <a:t>, </a:t>
            </a:r>
            <a:r>
              <a:rPr lang="en-US" b="1" dirty="0" err="1">
                <a:solidFill>
                  <a:schemeClr val="bg1"/>
                </a:solidFill>
              </a:rPr>
              <a:t>Kurikulum</a:t>
            </a:r>
            <a:r>
              <a:rPr lang="en-US" b="1" dirty="0">
                <a:solidFill>
                  <a:schemeClr val="bg1"/>
                </a:solidFill>
              </a:rPr>
              <a:t> dan Asesmen Pendidikan </a:t>
            </a:r>
            <a:r>
              <a:rPr lang="en-US" b="1" dirty="0" err="1">
                <a:solidFill>
                  <a:schemeClr val="bg1"/>
                </a:solidFill>
              </a:rPr>
              <a:t>Kemdikbudristek</a:t>
            </a:r>
            <a:r>
              <a:rPr lang="en-US" b="1" dirty="0">
                <a:solidFill>
                  <a:schemeClr val="bg1"/>
                </a:solidFill>
              </a:rPr>
              <a:t> No. 033/H/KR/2022 </a:t>
            </a:r>
            <a:r>
              <a:rPr lang="en-US" b="1" dirty="0" err="1">
                <a:solidFill>
                  <a:schemeClr val="bg1"/>
                </a:solidFill>
              </a:rPr>
              <a:t>Tentang</a:t>
            </a:r>
            <a:r>
              <a:rPr lang="en-US" b="1" dirty="0">
                <a:solidFill>
                  <a:schemeClr val="bg1"/>
                </a:solidFill>
              </a:rPr>
              <a:t> </a:t>
            </a:r>
            <a:r>
              <a:rPr lang="en-US" b="1" dirty="0" err="1">
                <a:solidFill>
                  <a:schemeClr val="bg1"/>
                </a:solidFill>
              </a:rPr>
              <a:t>Perubhan</a:t>
            </a:r>
            <a:r>
              <a:rPr lang="en-US" b="1" dirty="0">
                <a:solidFill>
                  <a:schemeClr val="bg1"/>
                </a:solidFill>
              </a:rPr>
              <a:t> </a:t>
            </a:r>
            <a:r>
              <a:rPr lang="en-US" b="1" dirty="0" err="1">
                <a:solidFill>
                  <a:schemeClr val="bg1"/>
                </a:solidFill>
              </a:rPr>
              <a:t>atas</a:t>
            </a:r>
            <a:r>
              <a:rPr lang="en-US" b="1" dirty="0">
                <a:solidFill>
                  <a:schemeClr val="bg1"/>
                </a:solidFill>
              </a:rPr>
              <a:t> keputusan Kepala Badan </a:t>
            </a:r>
            <a:r>
              <a:rPr lang="en-US" b="1" dirty="0" err="1">
                <a:solidFill>
                  <a:schemeClr val="bg1"/>
                </a:solidFill>
              </a:rPr>
              <a:t>Standar</a:t>
            </a:r>
            <a:r>
              <a:rPr lang="en-US" b="1" dirty="0">
                <a:solidFill>
                  <a:schemeClr val="bg1"/>
                </a:solidFill>
              </a:rPr>
              <a:t>, </a:t>
            </a:r>
            <a:r>
              <a:rPr lang="en-US" b="1" dirty="0" err="1">
                <a:solidFill>
                  <a:schemeClr val="bg1"/>
                </a:solidFill>
              </a:rPr>
              <a:t>Kurikulum</a:t>
            </a:r>
            <a:r>
              <a:rPr lang="en-US" b="1" dirty="0">
                <a:solidFill>
                  <a:schemeClr val="bg1"/>
                </a:solidFill>
              </a:rPr>
              <a:t> dan Asesmen Pendidikan </a:t>
            </a:r>
            <a:r>
              <a:rPr lang="en-US" b="1" dirty="0" err="1">
                <a:solidFill>
                  <a:schemeClr val="bg1"/>
                </a:solidFill>
              </a:rPr>
              <a:t>Kemdikbudristek</a:t>
            </a:r>
            <a:r>
              <a:rPr lang="en-US" b="1" dirty="0">
                <a:solidFill>
                  <a:schemeClr val="bg1"/>
                </a:solidFill>
              </a:rPr>
              <a:t> No. 008/H/KR/2022 </a:t>
            </a:r>
            <a:r>
              <a:rPr lang="en-US" b="1" dirty="0" err="1">
                <a:solidFill>
                  <a:schemeClr val="bg1"/>
                </a:solidFill>
              </a:rPr>
              <a:t>tentang</a:t>
            </a:r>
            <a:r>
              <a:rPr lang="en-US" b="1" dirty="0">
                <a:solidFill>
                  <a:schemeClr val="bg1"/>
                </a:solidFill>
              </a:rPr>
              <a:t> Capaian Pembelajaran pada Pendidikan </a:t>
            </a:r>
            <a:r>
              <a:rPr lang="en-US" b="1" dirty="0" err="1">
                <a:solidFill>
                  <a:schemeClr val="bg1"/>
                </a:solidFill>
              </a:rPr>
              <a:t>anak</a:t>
            </a:r>
            <a:r>
              <a:rPr lang="en-US" b="1" dirty="0">
                <a:solidFill>
                  <a:schemeClr val="bg1"/>
                </a:solidFill>
              </a:rPr>
              <a:t> </a:t>
            </a:r>
            <a:r>
              <a:rPr lang="en-US" b="1" dirty="0" err="1">
                <a:solidFill>
                  <a:schemeClr val="bg1"/>
                </a:solidFill>
              </a:rPr>
              <a:t>usia</a:t>
            </a:r>
            <a:r>
              <a:rPr lang="en-US" b="1" dirty="0">
                <a:solidFill>
                  <a:schemeClr val="bg1"/>
                </a:solidFill>
              </a:rPr>
              <a:t> </a:t>
            </a:r>
            <a:r>
              <a:rPr lang="en-US" b="1" dirty="0" err="1">
                <a:solidFill>
                  <a:schemeClr val="bg1"/>
                </a:solidFill>
              </a:rPr>
              <a:t>dini</a:t>
            </a:r>
            <a:r>
              <a:rPr lang="en-US" b="1" dirty="0">
                <a:solidFill>
                  <a:schemeClr val="bg1"/>
                </a:solidFill>
              </a:rPr>
              <a:t>, </a:t>
            </a:r>
            <a:r>
              <a:rPr lang="en-US" b="1" dirty="0" err="1">
                <a:solidFill>
                  <a:schemeClr val="bg1"/>
                </a:solidFill>
              </a:rPr>
              <a:t>jenjang</a:t>
            </a:r>
            <a:r>
              <a:rPr lang="en-US" b="1" dirty="0">
                <a:solidFill>
                  <a:schemeClr val="bg1"/>
                </a:solidFill>
              </a:rPr>
              <a:t> Pendidikan </a:t>
            </a:r>
            <a:r>
              <a:rPr lang="en-US" b="1" dirty="0" err="1">
                <a:solidFill>
                  <a:schemeClr val="bg1"/>
                </a:solidFill>
              </a:rPr>
              <a:t>dasar</a:t>
            </a:r>
            <a:r>
              <a:rPr lang="en-US" b="1" dirty="0">
                <a:solidFill>
                  <a:schemeClr val="bg1"/>
                </a:solidFill>
              </a:rPr>
              <a:t>, dan </a:t>
            </a:r>
            <a:r>
              <a:rPr lang="en-US" b="1" dirty="0" err="1">
                <a:solidFill>
                  <a:schemeClr val="bg1"/>
                </a:solidFill>
              </a:rPr>
              <a:t>jenjang</a:t>
            </a:r>
            <a:r>
              <a:rPr lang="en-US" b="1" dirty="0">
                <a:solidFill>
                  <a:schemeClr val="bg1"/>
                </a:solidFill>
              </a:rPr>
              <a:t> Pendidikan </a:t>
            </a:r>
            <a:r>
              <a:rPr lang="en-US" b="1" dirty="0" err="1">
                <a:solidFill>
                  <a:schemeClr val="bg1"/>
                </a:solidFill>
              </a:rPr>
              <a:t>Menengah</a:t>
            </a:r>
            <a:r>
              <a:rPr lang="en-US" b="1" dirty="0">
                <a:solidFill>
                  <a:schemeClr val="bg1"/>
                </a:solidFill>
              </a:rPr>
              <a:t> </a:t>
            </a:r>
            <a:r>
              <a:rPr lang="en-US" b="1" dirty="0" err="1">
                <a:solidFill>
                  <a:schemeClr val="bg1"/>
                </a:solidFill>
              </a:rPr>
              <a:t>Kurikulum</a:t>
            </a:r>
            <a:r>
              <a:rPr lang="en-US" b="1" dirty="0">
                <a:solidFill>
                  <a:schemeClr val="bg1"/>
                </a:solidFill>
              </a:rPr>
              <a:t> Merdeka</a:t>
            </a:r>
          </a:p>
        </p:txBody>
      </p:sp>
      <p:pic>
        <p:nvPicPr>
          <p:cNvPr id="4" name="Picture 3">
            <a:extLst>
              <a:ext uri="{FF2B5EF4-FFF2-40B4-BE49-F238E27FC236}">
                <a16:creationId xmlns:a16="http://schemas.microsoft.com/office/drawing/2014/main" id="{446BE71C-40C6-43E5-B7AD-3195C315729C}"/>
              </a:ext>
            </a:extLst>
          </p:cNvPr>
          <p:cNvPicPr>
            <a:picLocks noChangeAspect="1"/>
          </p:cNvPicPr>
          <p:nvPr/>
        </p:nvPicPr>
        <p:blipFill>
          <a:blip r:embed="rId2"/>
          <a:stretch>
            <a:fillRect/>
          </a:stretch>
        </p:blipFill>
        <p:spPr>
          <a:xfrm>
            <a:off x="9894499" y="136674"/>
            <a:ext cx="1630392" cy="957532"/>
          </a:xfrm>
          <a:prstGeom prst="rect">
            <a:avLst/>
          </a:prstGeom>
        </p:spPr>
      </p:pic>
    </p:spTree>
    <p:extLst>
      <p:ext uri="{BB962C8B-B14F-4D97-AF65-F5344CB8AC3E}">
        <p14:creationId xmlns:p14="http://schemas.microsoft.com/office/powerpoint/2010/main" val="270191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70FA737-AD1C-47EE-9777-37A7095BC3B1}"/>
              </a:ext>
            </a:extLst>
          </p:cNvPr>
          <p:cNvSpPr>
            <a:spLocks noGrp="1"/>
          </p:cNvSpPr>
          <p:nvPr>
            <p:ph type="title"/>
          </p:nvPr>
        </p:nvSpPr>
        <p:spPr>
          <a:xfrm>
            <a:off x="761999" y="715961"/>
            <a:ext cx="8516755" cy="1915096"/>
          </a:xfrm>
        </p:spPr>
        <p:txBody>
          <a:bodyPr>
            <a:noAutofit/>
          </a:bodyPr>
          <a:lstStyle/>
          <a:p>
            <a:pPr algn="just">
              <a:lnSpc>
                <a:spcPct val="150000"/>
              </a:lnSpc>
            </a:pPr>
            <a:r>
              <a:rPr lang="id-ID" sz="1800" dirty="0">
                <a:solidFill>
                  <a:schemeClr val="tx1"/>
                </a:solidFill>
              </a:rPr>
              <a:t>Capaian Pembelajaran (CP) merupakan </a:t>
            </a:r>
            <a:r>
              <a:rPr lang="id-ID" sz="1800" b="1" dirty="0">
                <a:solidFill>
                  <a:schemeClr val="tx1"/>
                </a:solidFill>
              </a:rPr>
              <a:t>kompetensi pembelajaran yang harus dicapai </a:t>
            </a:r>
            <a:r>
              <a:rPr lang="en-US" sz="1800" b="1" dirty="0" err="1">
                <a:solidFill>
                  <a:schemeClr val="tx1"/>
                </a:solidFill>
              </a:rPr>
              <a:t>peserta</a:t>
            </a:r>
            <a:r>
              <a:rPr lang="en-US" sz="1800" b="1" dirty="0">
                <a:solidFill>
                  <a:schemeClr val="tx1"/>
                </a:solidFill>
              </a:rPr>
              <a:t> </a:t>
            </a:r>
            <a:r>
              <a:rPr lang="en-US" sz="1800" b="1" dirty="0" err="1">
                <a:solidFill>
                  <a:schemeClr val="tx1"/>
                </a:solidFill>
              </a:rPr>
              <a:t>didik</a:t>
            </a:r>
            <a:r>
              <a:rPr lang="id-ID" sz="1800" b="1" dirty="0">
                <a:solidFill>
                  <a:schemeClr val="tx1"/>
                </a:solidFill>
              </a:rPr>
              <a:t> pada setiap fase perkembangan, yang dimulai dari fase Fondasi pada PAUD</a:t>
            </a:r>
            <a:r>
              <a:rPr lang="id-ID" sz="1800" dirty="0">
                <a:solidFill>
                  <a:schemeClr val="tx1"/>
                </a:solidFill>
              </a:rPr>
              <a:t>. Capaian Pembelajaran mencakup sekumpulan kompetensi dan lingkup materi, yang disusun secara komprehensif dalam bentuk narasi.</a:t>
            </a:r>
            <a:endParaRPr lang="en-US" sz="1800" dirty="0">
              <a:solidFill>
                <a:schemeClr val="tx1"/>
              </a:solidFill>
            </a:endParaRPr>
          </a:p>
        </p:txBody>
      </p:sp>
      <p:sp>
        <p:nvSpPr>
          <p:cNvPr id="2" name="Text Placeholder 1">
            <a:extLst>
              <a:ext uri="{FF2B5EF4-FFF2-40B4-BE49-F238E27FC236}">
                <a16:creationId xmlns:a16="http://schemas.microsoft.com/office/drawing/2014/main" id="{9B8BBDC7-B590-43B7-BBD0-3A247210E1AC}"/>
              </a:ext>
            </a:extLst>
          </p:cNvPr>
          <p:cNvSpPr>
            <a:spLocks noGrp="1"/>
          </p:cNvSpPr>
          <p:nvPr>
            <p:ph type="body" sz="quarter" idx="11"/>
          </p:nvPr>
        </p:nvSpPr>
        <p:spPr>
          <a:xfrm>
            <a:off x="790753" y="2865439"/>
            <a:ext cx="7785235" cy="3276600"/>
          </a:xfrm>
        </p:spPr>
        <p:txBody>
          <a:bodyPr>
            <a:normAutofit fontScale="92500"/>
          </a:bodyPr>
          <a:lstStyle/>
          <a:p>
            <a:pPr algn="just">
              <a:lnSpc>
                <a:spcPct val="107000"/>
              </a:lnSpc>
              <a:spcAft>
                <a:spcPts val="800"/>
              </a:spcAft>
            </a:pP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Tujuan Pembelajaran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adalah</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d-ID"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Tujuan pembelajaran adalah deskripsi pencapaian tiga aspek kompetensi yakni pengetahuan, keterampilan, dan sikap yang diperoleh siswa dalam satu atau lebih kegiatan pembelajaran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disusun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secara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kronologis</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berdasarkan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urutan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Pembelajaran dari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waktu</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ke</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waktu</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yang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menjadi</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prasyarat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muncul</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Tujuan Pembelajaran</a:t>
            </a:r>
            <a:r>
              <a:rPr lang="id-ID"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Kemampuan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yang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perlu</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dicapai</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peserta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didik</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setelah</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mempelajari</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mata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pelajaran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tersebut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0D613842-29F4-408D-BCC3-03D7DFD1F4F1}"/>
              </a:ext>
            </a:extLst>
          </p:cNvPr>
          <p:cNvPicPr>
            <a:picLocks noChangeAspect="1"/>
          </p:cNvPicPr>
          <p:nvPr/>
        </p:nvPicPr>
        <p:blipFill>
          <a:blip r:embed="rId3"/>
          <a:stretch>
            <a:fillRect/>
          </a:stretch>
        </p:blipFill>
        <p:spPr>
          <a:xfrm>
            <a:off x="9489057" y="136674"/>
            <a:ext cx="1630392" cy="957532"/>
          </a:xfrm>
          <a:prstGeom prst="rect">
            <a:avLst/>
          </a:prstGeom>
        </p:spPr>
      </p:pic>
    </p:spTree>
    <p:extLst>
      <p:ext uri="{BB962C8B-B14F-4D97-AF65-F5344CB8AC3E}">
        <p14:creationId xmlns:p14="http://schemas.microsoft.com/office/powerpoint/2010/main" val="26161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95E945-47BF-4CEA-844E-10C062AB36D7}"/>
              </a:ext>
            </a:extLst>
          </p:cNvPr>
          <p:cNvSpPr>
            <a:spLocks noGrp="1"/>
          </p:cNvSpPr>
          <p:nvPr>
            <p:ph type="body" sz="quarter" idx="11"/>
          </p:nvPr>
        </p:nvSpPr>
        <p:spPr/>
        <p:txBody>
          <a:bodyPr/>
          <a:lstStyle/>
          <a:p>
            <a:r>
              <a:rPr lang="en-US" dirty="0"/>
              <a:t>1. </a:t>
            </a:r>
            <a:r>
              <a:rPr lang="sv-SE" dirty="0"/>
              <a:t>Merumuskan tujuan pembelajaran Secara Langsung Berdasarkan CP</a:t>
            </a:r>
            <a:endParaRPr lang="en-US" dirty="0"/>
          </a:p>
          <a:p>
            <a:r>
              <a:rPr lang="en-US" dirty="0"/>
              <a:t>2. </a:t>
            </a:r>
            <a:r>
              <a:rPr lang="sv-SE" dirty="0"/>
              <a:t>Merumuskan tujuan pembelajaran dengan Menganalisis ‘Kompetensi’ dan ‘Lingkup Materi’ pada CP</a:t>
            </a:r>
          </a:p>
          <a:p>
            <a:r>
              <a:rPr lang="sv-SE" dirty="0"/>
              <a:t>3. </a:t>
            </a:r>
            <a:r>
              <a:rPr lang="fi-FI" dirty="0"/>
              <a:t>Merumuskan tujuan pembelajaran Lintas Elemen CP</a:t>
            </a:r>
            <a:endParaRPr lang="en-ID" dirty="0"/>
          </a:p>
        </p:txBody>
      </p:sp>
      <p:sp>
        <p:nvSpPr>
          <p:cNvPr id="3" name="Title 2">
            <a:extLst>
              <a:ext uri="{FF2B5EF4-FFF2-40B4-BE49-F238E27FC236}">
                <a16:creationId xmlns:a16="http://schemas.microsoft.com/office/drawing/2014/main" id="{513DB048-D5A5-4EFB-BCF4-8A8027A967CD}"/>
              </a:ext>
            </a:extLst>
          </p:cNvPr>
          <p:cNvSpPr>
            <a:spLocks noGrp="1"/>
          </p:cNvSpPr>
          <p:nvPr>
            <p:ph type="title"/>
          </p:nvPr>
        </p:nvSpPr>
        <p:spPr/>
        <p:txBody>
          <a:bodyPr/>
          <a:lstStyle/>
          <a:p>
            <a:r>
              <a:rPr lang="en-US" dirty="0" err="1"/>
              <a:t>Merumuskan</a:t>
            </a:r>
            <a:r>
              <a:rPr lang="en-US" dirty="0"/>
              <a:t> TP </a:t>
            </a:r>
            <a:r>
              <a:rPr lang="en-US" dirty="0" err="1"/>
              <a:t>ada</a:t>
            </a:r>
            <a:r>
              <a:rPr lang="en-US" dirty="0"/>
              <a:t> 3 :</a:t>
            </a:r>
            <a:endParaRPr lang="en-ID" dirty="0"/>
          </a:p>
        </p:txBody>
      </p:sp>
    </p:spTree>
    <p:extLst>
      <p:ext uri="{BB962C8B-B14F-4D97-AF65-F5344CB8AC3E}">
        <p14:creationId xmlns:p14="http://schemas.microsoft.com/office/powerpoint/2010/main" val="394688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769EF9-1612-42F9-BB93-658619D321FF}"/>
              </a:ext>
            </a:extLst>
          </p:cNvPr>
          <p:cNvSpPr>
            <a:spLocks noGrp="1"/>
          </p:cNvSpPr>
          <p:nvPr>
            <p:ph type="title"/>
          </p:nvPr>
        </p:nvSpPr>
        <p:spPr>
          <a:xfrm>
            <a:off x="3397719" y="1196422"/>
            <a:ext cx="8279024" cy="708578"/>
          </a:xfrm>
        </p:spPr>
        <p:txBody>
          <a:bodyPr>
            <a:noAutofit/>
          </a:bodyPr>
          <a:lstStyle/>
          <a:p>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Langkah – Langkah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menurunkan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Capaian Pembelajaran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menjadi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Tujuan Pembelajaran.</a:t>
            </a:r>
            <a:br>
              <a:rPr lang="en-ID" sz="2400" dirty="0">
                <a:effectLst/>
                <a:latin typeface="Calibri" panose="020F0502020204030204" pitchFamily="34" charset="0"/>
                <a:ea typeface="Calibri" panose="020F0502020204030204" pitchFamily="34" charset="0"/>
                <a:cs typeface="Times New Roman" panose="02020603050405020304" pitchFamily="18" charset="0"/>
              </a:rPr>
            </a:br>
            <a:br>
              <a:rPr lang="en-US" sz="2400" dirty="0"/>
            </a:br>
            <a:endParaRPr lang="en-US" sz="2400" dirty="0"/>
          </a:p>
        </p:txBody>
      </p:sp>
      <p:sp>
        <p:nvSpPr>
          <p:cNvPr id="3" name="Text Placeholder 2">
            <a:extLst>
              <a:ext uri="{FF2B5EF4-FFF2-40B4-BE49-F238E27FC236}">
                <a16:creationId xmlns:a16="http://schemas.microsoft.com/office/drawing/2014/main" id="{D3316BC9-7937-4417-B232-1B37F4796011}"/>
              </a:ext>
            </a:extLst>
          </p:cNvPr>
          <p:cNvSpPr>
            <a:spLocks noGrp="1"/>
          </p:cNvSpPr>
          <p:nvPr>
            <p:ph type="body" sz="quarter" idx="11"/>
          </p:nvPr>
        </p:nvSpPr>
        <p:spPr>
          <a:xfrm>
            <a:off x="4457700" y="1905000"/>
            <a:ext cx="7219043" cy="3276600"/>
          </a:xfrm>
        </p:spPr>
        <p:txBody>
          <a:bodyPr>
            <a:normAutofit fontScale="92500" lnSpcReduction="20000"/>
          </a:bodyPr>
          <a:lstStyle/>
          <a:p>
            <a:endParaRPr lang="en-US" altLang="en-US" dirty="0"/>
          </a:p>
          <a:p>
            <a:pPr lvl="1"/>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Douwnloud</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Capaian Pembelajaran yang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dikeluarkan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oleh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kemdikbidristik</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no 033/H/</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kR</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/2022 tentang Capaian Pembelajaran.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Douwnloud</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sesuai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dengan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mata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pelajaran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masing-masing.</a:t>
            </a:r>
          </a:p>
          <a:p>
            <a:pPr lvl="1"/>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Mencermati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elemen</a:t>
            </a:r>
            <a:endPar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lvl="1"/>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Memisahkan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Capaian Pembelajaran yang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disediakan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pemerintah</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menjadi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kompetensi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kemampuan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/kata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kerja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taksonomi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blom</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konten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ilmu</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pengetahuan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inti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konsep</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utama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Variasi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keterampilan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berpikir</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yang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perlu</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dikuasai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oleh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pesefrta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didik</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fr-FR" sz="2400" dirty="0"/>
          </a:p>
          <a:p>
            <a:pPr marL="0" lvl="1" indent="0">
              <a:buNone/>
            </a:pPr>
            <a:endParaRPr lang="fr-FR" dirty="0"/>
          </a:p>
          <a:p>
            <a:endParaRPr lang="en-US" dirty="0"/>
          </a:p>
        </p:txBody>
      </p:sp>
      <p:pic>
        <p:nvPicPr>
          <p:cNvPr id="4" name="Picture 3">
            <a:extLst>
              <a:ext uri="{FF2B5EF4-FFF2-40B4-BE49-F238E27FC236}">
                <a16:creationId xmlns:a16="http://schemas.microsoft.com/office/drawing/2014/main" id="{9F0C47EE-FB3C-463D-BD1F-C563F71A14FA}"/>
              </a:ext>
            </a:extLst>
          </p:cNvPr>
          <p:cNvPicPr>
            <a:picLocks noChangeAspect="1"/>
          </p:cNvPicPr>
          <p:nvPr/>
        </p:nvPicPr>
        <p:blipFill>
          <a:blip r:embed="rId2"/>
          <a:stretch>
            <a:fillRect/>
          </a:stretch>
        </p:blipFill>
        <p:spPr>
          <a:xfrm>
            <a:off x="9713344" y="114413"/>
            <a:ext cx="1630392" cy="957532"/>
          </a:xfrm>
          <a:prstGeom prst="rect">
            <a:avLst/>
          </a:prstGeom>
        </p:spPr>
      </p:pic>
      <p:sp>
        <p:nvSpPr>
          <p:cNvPr id="8" name="TextBox 7">
            <a:extLst>
              <a:ext uri="{FF2B5EF4-FFF2-40B4-BE49-F238E27FC236}">
                <a16:creationId xmlns:a16="http://schemas.microsoft.com/office/drawing/2014/main" id="{9D20D713-7DCE-4E26-A37B-26A283427743}"/>
              </a:ext>
            </a:extLst>
          </p:cNvPr>
          <p:cNvSpPr txBox="1"/>
          <p:nvPr/>
        </p:nvSpPr>
        <p:spPr>
          <a:xfrm>
            <a:off x="3780527" y="273092"/>
            <a:ext cx="6094562" cy="923330"/>
          </a:xfrm>
          <a:prstGeom prst="rect">
            <a:avLst/>
          </a:prstGeom>
          <a:noFill/>
        </p:spPr>
        <p:txBody>
          <a:bodyPr wrap="square">
            <a:spAutoFit/>
          </a:bodyPr>
          <a:lstStyle/>
          <a:p>
            <a:r>
              <a:rPr lang="en-US" b="1" dirty="0" err="1">
                <a:solidFill>
                  <a:srgbClr val="E56925">
                    <a:lumMod val="50000"/>
                  </a:srgbClr>
                </a:solidFill>
                <a:latin typeface="Segoe UI"/>
              </a:rPr>
              <a:t>Contoh</a:t>
            </a:r>
            <a:r>
              <a:rPr lang="en-US" b="1" dirty="0">
                <a:solidFill>
                  <a:srgbClr val="E56925">
                    <a:lumMod val="50000"/>
                  </a:srgbClr>
                </a:solidFill>
                <a:latin typeface="Segoe UI"/>
              </a:rPr>
              <a:t> </a:t>
            </a:r>
            <a:r>
              <a:rPr kumimoji="0" lang="sv-SE" sz="1800" b="1" i="0" u="none" strike="noStrike" kern="1200" cap="none" spc="0" normalizeH="0" baseline="0" noProof="0" dirty="0">
                <a:ln>
                  <a:noFill/>
                </a:ln>
                <a:solidFill>
                  <a:srgbClr val="E56925">
                    <a:lumMod val="50000"/>
                  </a:srgbClr>
                </a:solidFill>
                <a:effectLst/>
                <a:uLnTx/>
                <a:uFillTx/>
                <a:latin typeface="Segoe UI"/>
                <a:ea typeface="+mn-ea"/>
                <a:cs typeface="+mn-cs"/>
              </a:rPr>
              <a:t>Merumuskan tujuan pembelajaran dengan Menganalisis ‘Kompetensi’ dan ‘Lingkup Materi’ pada CP</a:t>
            </a:r>
            <a:endParaRPr lang="en-ID" dirty="0"/>
          </a:p>
        </p:txBody>
      </p:sp>
    </p:spTree>
    <p:extLst>
      <p:ext uri="{BB962C8B-B14F-4D97-AF65-F5344CB8AC3E}">
        <p14:creationId xmlns:p14="http://schemas.microsoft.com/office/powerpoint/2010/main" val="12362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FD6C19-1A67-4FF5-81FA-2E0A5B1DBB6A}"/>
              </a:ext>
            </a:extLst>
          </p:cNvPr>
          <p:cNvSpPr>
            <a:spLocks noGrp="1"/>
          </p:cNvSpPr>
          <p:nvPr>
            <p:ph type="body" sz="quarter" idx="11"/>
          </p:nvPr>
        </p:nvSpPr>
        <p:spPr/>
        <p:txBody>
          <a:bodyPr/>
          <a:lstStyle/>
          <a:p>
            <a:pPr marL="342900" lvl="0" indent="-342900" algn="just">
              <a:lnSpc>
                <a:spcPct val="107000"/>
              </a:lnSpc>
              <a:buFont typeface="+mj-lt"/>
              <a:buAutoNum type="arabicPeriod"/>
            </a:pP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Dokumen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CP</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KKO </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Buku Pelajaran</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
        <p:nvSpPr>
          <p:cNvPr id="3" name="Title 2">
            <a:extLst>
              <a:ext uri="{FF2B5EF4-FFF2-40B4-BE49-F238E27FC236}">
                <a16:creationId xmlns:a16="http://schemas.microsoft.com/office/drawing/2014/main" id="{EE5A4648-991D-4D5A-BE52-0B28CCE37135}"/>
              </a:ext>
            </a:extLst>
          </p:cNvPr>
          <p:cNvSpPr>
            <a:spLocks noGrp="1"/>
          </p:cNvSpPr>
          <p:nvPr>
            <p:ph type="title"/>
          </p:nvPr>
        </p:nvSpPr>
        <p:spPr/>
        <p:txBody>
          <a:bodyPr/>
          <a:lstStyle/>
          <a:p>
            <a:r>
              <a:rPr lang="en-US" dirty="0" err="1"/>
              <a:t>Persiapan</a:t>
            </a:r>
            <a:r>
              <a:rPr lang="en-US" dirty="0"/>
              <a:t> Guru</a:t>
            </a:r>
            <a:endParaRPr lang="en-ID" dirty="0"/>
          </a:p>
        </p:txBody>
      </p:sp>
      <p:pic>
        <p:nvPicPr>
          <p:cNvPr id="4" name="Picture 3">
            <a:extLst>
              <a:ext uri="{FF2B5EF4-FFF2-40B4-BE49-F238E27FC236}">
                <a16:creationId xmlns:a16="http://schemas.microsoft.com/office/drawing/2014/main" id="{A83382E5-A2C1-4AFB-9837-55A553E078AF}"/>
              </a:ext>
            </a:extLst>
          </p:cNvPr>
          <p:cNvPicPr>
            <a:picLocks noChangeAspect="1"/>
          </p:cNvPicPr>
          <p:nvPr/>
        </p:nvPicPr>
        <p:blipFill>
          <a:blip r:embed="rId2"/>
          <a:stretch>
            <a:fillRect/>
          </a:stretch>
        </p:blipFill>
        <p:spPr>
          <a:xfrm>
            <a:off x="9851367" y="237194"/>
            <a:ext cx="1630392" cy="957532"/>
          </a:xfrm>
          <a:prstGeom prst="rect">
            <a:avLst/>
          </a:prstGeom>
        </p:spPr>
      </p:pic>
    </p:spTree>
    <p:extLst>
      <p:ext uri="{BB962C8B-B14F-4D97-AF65-F5344CB8AC3E}">
        <p14:creationId xmlns:p14="http://schemas.microsoft.com/office/powerpoint/2010/main" val="288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BB4A8A-C892-40A7-A72D-32D7BC1E722D}"/>
              </a:ext>
            </a:extLst>
          </p:cNvPr>
          <p:cNvSpPr>
            <a:spLocks noGrp="1"/>
          </p:cNvSpPr>
          <p:nvPr>
            <p:ph type="body" sz="quarter" idx="11"/>
          </p:nvPr>
        </p:nvSpPr>
        <p:spPr/>
        <p:txBody>
          <a:bodyPr/>
          <a:lstStyle/>
          <a:p>
            <a:pPr marL="342900" lvl="0" indent="-342900" algn="just">
              <a:lnSpc>
                <a:spcPct val="107000"/>
              </a:lnSpc>
              <a:buFont typeface="+mj-lt"/>
              <a:buAutoNum type="arabicPeriod"/>
            </a:pP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Analaisis</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elemen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ada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di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dokumen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CP</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Buat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kalimat</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kompetensi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yang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sesuai</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Tuliskan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konten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pengetahuan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inti yang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harus</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dikuasi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oleh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peserta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didik</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Tuliskan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Variasi atau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keterampilan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berpikir</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yang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harus</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dikuasai</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peserta</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didik</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
        <p:nvSpPr>
          <p:cNvPr id="3" name="Title 2">
            <a:extLst>
              <a:ext uri="{FF2B5EF4-FFF2-40B4-BE49-F238E27FC236}">
                <a16:creationId xmlns:a16="http://schemas.microsoft.com/office/drawing/2014/main" id="{1782FFC0-6FCD-4AB4-9DC7-373E2A00B2C0}"/>
              </a:ext>
            </a:extLst>
          </p:cNvPr>
          <p:cNvSpPr>
            <a:spLocks noGrp="1"/>
          </p:cNvSpPr>
          <p:nvPr>
            <p:ph type="title"/>
          </p:nvPr>
        </p:nvSpPr>
        <p:spPr/>
        <p:txBody>
          <a:bodyPr/>
          <a:lstStyle/>
          <a:p>
            <a:r>
              <a:rPr lang="en-US" dirty="0"/>
              <a:t>Cara </a:t>
            </a:r>
            <a:r>
              <a:rPr lang="en-US" dirty="0" err="1"/>
              <a:t>Menurunkan</a:t>
            </a:r>
            <a:r>
              <a:rPr lang="en-US" dirty="0"/>
              <a:t> CP </a:t>
            </a:r>
            <a:r>
              <a:rPr lang="en-US" dirty="0" err="1"/>
              <a:t>ke</a:t>
            </a:r>
            <a:r>
              <a:rPr lang="en-US" dirty="0"/>
              <a:t> TP</a:t>
            </a:r>
            <a:endParaRPr lang="en-ID" dirty="0"/>
          </a:p>
        </p:txBody>
      </p:sp>
      <p:pic>
        <p:nvPicPr>
          <p:cNvPr id="4" name="Picture 3">
            <a:extLst>
              <a:ext uri="{FF2B5EF4-FFF2-40B4-BE49-F238E27FC236}">
                <a16:creationId xmlns:a16="http://schemas.microsoft.com/office/drawing/2014/main" id="{9705C8C2-4FA9-4F81-9633-6FA6192A9C0B}"/>
              </a:ext>
            </a:extLst>
          </p:cNvPr>
          <p:cNvPicPr>
            <a:picLocks noChangeAspect="1"/>
          </p:cNvPicPr>
          <p:nvPr/>
        </p:nvPicPr>
        <p:blipFill>
          <a:blip r:embed="rId2"/>
          <a:stretch>
            <a:fillRect/>
          </a:stretch>
        </p:blipFill>
        <p:spPr>
          <a:xfrm>
            <a:off x="9894499" y="-61733"/>
            <a:ext cx="1630392" cy="957532"/>
          </a:xfrm>
          <a:prstGeom prst="rect">
            <a:avLst/>
          </a:prstGeom>
        </p:spPr>
      </p:pic>
    </p:spTree>
    <p:extLst>
      <p:ext uri="{BB962C8B-B14F-4D97-AF65-F5344CB8AC3E}">
        <p14:creationId xmlns:p14="http://schemas.microsoft.com/office/powerpoint/2010/main" val="169517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0CA012-B681-4F88-8E7F-56D9989F7C64}"/>
              </a:ext>
            </a:extLst>
          </p:cNvPr>
          <p:cNvSpPr>
            <a:spLocks noGrp="1"/>
          </p:cNvSpPr>
          <p:nvPr>
            <p:ph type="body" sz="quarter" idx="11"/>
          </p:nvPr>
        </p:nvSpPr>
        <p:spPr/>
        <p:txBody>
          <a:bodyPr/>
          <a:lstStyle/>
          <a:p>
            <a:endParaRPr lang="en-ID"/>
          </a:p>
        </p:txBody>
      </p:sp>
      <p:sp>
        <p:nvSpPr>
          <p:cNvPr id="3" name="Title 2">
            <a:extLst>
              <a:ext uri="{FF2B5EF4-FFF2-40B4-BE49-F238E27FC236}">
                <a16:creationId xmlns:a16="http://schemas.microsoft.com/office/drawing/2014/main" id="{6E291556-1957-44BA-BFBA-843A54FA530B}"/>
              </a:ext>
            </a:extLst>
          </p:cNvPr>
          <p:cNvSpPr>
            <a:spLocks noGrp="1"/>
          </p:cNvSpPr>
          <p:nvPr>
            <p:ph type="title"/>
          </p:nvPr>
        </p:nvSpPr>
        <p:spPr>
          <a:xfrm>
            <a:off x="4067174" y="801686"/>
            <a:ext cx="7219043" cy="1189037"/>
          </a:xfrm>
        </p:spPr>
        <p:txBody>
          <a:bodyPr/>
          <a:lstStyle/>
          <a:p>
            <a:endParaRPr lang="en-ID"/>
          </a:p>
        </p:txBody>
      </p:sp>
      <p:pic>
        <p:nvPicPr>
          <p:cNvPr id="5" name="Picture 4">
            <a:extLst>
              <a:ext uri="{FF2B5EF4-FFF2-40B4-BE49-F238E27FC236}">
                <a16:creationId xmlns:a16="http://schemas.microsoft.com/office/drawing/2014/main" id="{C72D174B-F84A-4D4C-BA97-0BD5130184C7}"/>
              </a:ext>
            </a:extLst>
          </p:cNvPr>
          <p:cNvPicPr>
            <a:picLocks noChangeAspect="1"/>
          </p:cNvPicPr>
          <p:nvPr/>
        </p:nvPicPr>
        <p:blipFill>
          <a:blip r:embed="rId3"/>
          <a:stretch>
            <a:fillRect/>
          </a:stretch>
        </p:blipFill>
        <p:spPr>
          <a:xfrm>
            <a:off x="2209800" y="-209551"/>
            <a:ext cx="9896475" cy="6410325"/>
          </a:xfrm>
          <a:prstGeom prst="rect">
            <a:avLst/>
          </a:prstGeom>
        </p:spPr>
      </p:pic>
      <p:pic>
        <p:nvPicPr>
          <p:cNvPr id="6" name="Picture 5">
            <a:extLst>
              <a:ext uri="{FF2B5EF4-FFF2-40B4-BE49-F238E27FC236}">
                <a16:creationId xmlns:a16="http://schemas.microsoft.com/office/drawing/2014/main" id="{CDB5852C-F4E2-470C-8D56-F6490BF7E10A}"/>
              </a:ext>
            </a:extLst>
          </p:cNvPr>
          <p:cNvPicPr>
            <a:picLocks noChangeAspect="1"/>
          </p:cNvPicPr>
          <p:nvPr/>
        </p:nvPicPr>
        <p:blipFill>
          <a:blip r:embed="rId4"/>
          <a:stretch>
            <a:fillRect/>
          </a:stretch>
        </p:blipFill>
        <p:spPr>
          <a:xfrm>
            <a:off x="2419350" y="5657849"/>
            <a:ext cx="9814072" cy="1323975"/>
          </a:xfrm>
          <a:prstGeom prst="rect">
            <a:avLst/>
          </a:prstGeom>
        </p:spPr>
      </p:pic>
    </p:spTree>
    <p:extLst>
      <p:ext uri="{BB962C8B-B14F-4D97-AF65-F5344CB8AC3E}">
        <p14:creationId xmlns:p14="http://schemas.microsoft.com/office/powerpoint/2010/main" val="1282734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62C4CD-5642-4B3C-A531-90E939B10168}"/>
              </a:ext>
            </a:extLst>
          </p:cNvPr>
          <p:cNvSpPr>
            <a:spLocks noGrp="1"/>
          </p:cNvSpPr>
          <p:nvPr>
            <p:ph type="body" sz="quarter" idx="11"/>
          </p:nvPr>
        </p:nvSpPr>
        <p:spPr/>
        <p:txBody>
          <a:bodyPr>
            <a:normAutofit/>
          </a:bodyPr>
          <a:lstStyle/>
          <a:p>
            <a:pPr algn="just">
              <a:lnSpc>
                <a:spcPct val="107000"/>
              </a:lnSpc>
              <a:spcAft>
                <a:spcPts val="800"/>
              </a:spcAft>
            </a:pPr>
            <a:r>
              <a:rPr lang="en-ID" sz="2400" dirty="0" err="1">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Elemen</a:t>
            </a:r>
            <a:r>
              <a:rPr lang="en-ID" sz="2400" dirty="0">
                <a:solidFill>
                  <a:srgbClr val="2B2B2B"/>
                </a:solidFill>
                <a:effectLst/>
                <a:latin typeface="Times New Roman" panose="02020603050405020304" pitchFamily="18" charset="0"/>
                <a:ea typeface="Times New Roman" panose="02020603050405020304" pitchFamily="18" charset="0"/>
                <a:cs typeface="Times New Roman" panose="02020603050405020304" pitchFamily="18" charset="0"/>
              </a:rPr>
              <a:t> : 1. </a:t>
            </a:r>
            <a:r>
              <a:rPr lang="en-ID" sz="24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Observasi</a:t>
            </a:r>
            <a:r>
              <a:rPr lang="en-ID"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dan </a:t>
            </a:r>
            <a:r>
              <a:rPr lang="en-ID" sz="24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Eksplorasi</a:t>
            </a:r>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D"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Capaian Pembelajaran : </a:t>
            </a:r>
          </a:p>
          <a:p>
            <a:pPr algn="just">
              <a:lnSpc>
                <a:spcPct val="107000"/>
              </a:lnSpc>
              <a:spcAft>
                <a:spcPts val="800"/>
              </a:spcAft>
            </a:pPr>
            <a:r>
              <a:rPr lang="en-ID" sz="2000" b="0" i="0" u="none" strike="noStrike" dirty="0">
                <a:solidFill>
                  <a:srgbClr val="000000"/>
                </a:solidFill>
                <a:effectLst/>
                <a:latin typeface="Calibri" panose="020F0502020204030204" pitchFamily="34" charset="0"/>
              </a:rPr>
              <a:t>Peserta </a:t>
            </a:r>
            <a:r>
              <a:rPr lang="en-ID" sz="2000" b="0" i="0" u="none" strike="noStrike" dirty="0" err="1">
                <a:solidFill>
                  <a:srgbClr val="000000"/>
                </a:solidFill>
                <a:effectLst/>
                <a:latin typeface="Calibri" panose="020F0502020204030204" pitchFamily="34" charset="0"/>
              </a:rPr>
              <a:t>didik</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mampu</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FF0000"/>
                </a:solidFill>
                <a:effectLst/>
                <a:latin typeface="Calibri" panose="020F0502020204030204" pitchFamily="34" charset="0"/>
              </a:rPr>
              <a:t>mengeksplorasi</a:t>
            </a:r>
            <a:r>
              <a:rPr lang="en-ID" sz="2000" b="0" i="0" u="none" strike="noStrike" dirty="0">
                <a:solidFill>
                  <a:srgbClr val="000000"/>
                </a:solidFill>
                <a:effectLst/>
                <a:latin typeface="Calibri" panose="020F0502020204030204" pitchFamily="34" charset="0"/>
              </a:rPr>
              <a:t> produk </a:t>
            </a:r>
            <a:r>
              <a:rPr lang="en-ID" sz="2000" b="0" i="0" u="none" strike="noStrike" dirty="0" err="1">
                <a:solidFill>
                  <a:srgbClr val="000000"/>
                </a:solidFill>
                <a:effectLst/>
                <a:latin typeface="Calibri" panose="020F0502020204030204" pitchFamily="34" charset="0"/>
              </a:rPr>
              <a:t>olahan</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pangan</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higienis</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nusantara</a:t>
            </a:r>
            <a:r>
              <a:rPr lang="en-ID" sz="2000" b="0" i="0" u="none" strike="noStrike" dirty="0">
                <a:solidFill>
                  <a:srgbClr val="000000"/>
                </a:solidFill>
                <a:effectLst/>
                <a:latin typeface="Calibri" panose="020F0502020204030204" pitchFamily="34" charset="0"/>
              </a:rPr>
              <a:t> atau  produk non </a:t>
            </a:r>
            <a:r>
              <a:rPr lang="en-ID" sz="2000" b="0" i="0" u="none" strike="noStrike" dirty="0" err="1">
                <a:solidFill>
                  <a:srgbClr val="000000"/>
                </a:solidFill>
                <a:effectLst/>
                <a:latin typeface="Calibri" panose="020F0502020204030204" pitchFamily="34" charset="0"/>
              </a:rPr>
              <a:t>pangan</a:t>
            </a:r>
            <a:r>
              <a:rPr lang="en-ID" sz="2000" b="0" i="0" u="none" strike="noStrike" dirty="0">
                <a:solidFill>
                  <a:srgbClr val="000000"/>
                </a:solidFill>
                <a:effectLst/>
                <a:latin typeface="Calibri" panose="020F0502020204030204" pitchFamily="34" charset="0"/>
              </a:rPr>
              <a:t> yang </a:t>
            </a:r>
            <a:r>
              <a:rPr lang="en-ID" sz="2000" b="0" i="0" u="none" strike="noStrike" dirty="0" err="1">
                <a:solidFill>
                  <a:srgbClr val="000000"/>
                </a:solidFill>
                <a:effectLst/>
                <a:latin typeface="Calibri" panose="020F0502020204030204" pitchFamily="34" charset="0"/>
              </a:rPr>
              <a:t>bernilai</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ekonomis</a:t>
            </a:r>
            <a:r>
              <a:rPr lang="en-ID" sz="2000" b="0" i="0" u="none" strike="noStrike" dirty="0">
                <a:solidFill>
                  <a:srgbClr val="000000"/>
                </a:solidFill>
                <a:effectLst/>
                <a:latin typeface="Calibri" panose="020F0502020204030204" pitchFamily="34" charset="0"/>
              </a:rPr>
              <a:t> dari </a:t>
            </a:r>
            <a:r>
              <a:rPr lang="en-ID" sz="2000" b="0" i="0" u="none" strike="noStrike" dirty="0" err="1">
                <a:solidFill>
                  <a:srgbClr val="000000"/>
                </a:solidFill>
                <a:effectLst/>
                <a:latin typeface="Calibri" panose="020F0502020204030204" pitchFamily="34" charset="0"/>
              </a:rPr>
              <a:t>berbagai</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sumber</a:t>
            </a:r>
            <a:r>
              <a:rPr lang="en-ID" sz="2000" b="0" i="0" u="none" strike="noStrike" dirty="0">
                <a:solidFill>
                  <a:srgbClr val="000000"/>
                </a:solidFill>
                <a:effectLst/>
                <a:latin typeface="Calibri" panose="020F0502020204030204" pitchFamily="34" charset="0"/>
              </a:rPr>
              <a:t>, </a:t>
            </a:r>
            <a:r>
              <a:rPr lang="en-ID" sz="2000" b="0" i="0" u="none" strike="noStrike" dirty="0">
                <a:solidFill>
                  <a:srgbClr val="FF0000"/>
                </a:solidFill>
                <a:effectLst/>
                <a:latin typeface="Calibri" panose="020F0502020204030204" pitchFamily="34" charset="0"/>
              </a:rPr>
              <a:t>menganalisis </a:t>
            </a:r>
            <a:r>
              <a:rPr lang="en-ID" sz="2000" b="0" i="0" u="none" strike="noStrike" dirty="0" err="1">
                <a:solidFill>
                  <a:srgbClr val="000000"/>
                </a:solidFill>
                <a:effectLst/>
                <a:latin typeface="Calibri" panose="020F0502020204030204" pitchFamily="34" charset="0"/>
              </a:rPr>
              <a:t>karakteristik</a:t>
            </a:r>
            <a:r>
              <a:rPr lang="en-ID" sz="2000" b="0" i="0" u="none" strike="noStrike" dirty="0">
                <a:solidFill>
                  <a:srgbClr val="000000"/>
                </a:solidFill>
                <a:effectLst/>
                <a:latin typeface="Calibri" panose="020F0502020204030204" pitchFamily="34" charset="0"/>
              </a:rPr>
              <a:t> bahan, </a:t>
            </a:r>
            <a:r>
              <a:rPr lang="en-ID" sz="2000" b="0" i="0" u="none" strike="noStrike" dirty="0" err="1">
                <a:solidFill>
                  <a:srgbClr val="000000"/>
                </a:solidFill>
                <a:effectLst/>
                <a:latin typeface="Calibri" panose="020F0502020204030204" pitchFamily="34" charset="0"/>
              </a:rPr>
              <a:t>alat</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teknik</a:t>
            </a:r>
            <a:r>
              <a:rPr lang="en-ID" sz="2000" b="0" i="0" u="none" strike="noStrike" dirty="0">
                <a:solidFill>
                  <a:srgbClr val="000000"/>
                </a:solidFill>
                <a:effectLst/>
                <a:latin typeface="Calibri" panose="020F0502020204030204" pitchFamily="34" charset="0"/>
              </a:rPr>
              <a:t> dan </a:t>
            </a:r>
            <a:r>
              <a:rPr lang="en-ID" sz="2000" b="0" i="0" u="none" strike="noStrike" dirty="0" err="1">
                <a:solidFill>
                  <a:srgbClr val="000000"/>
                </a:solidFill>
                <a:effectLst/>
                <a:latin typeface="Calibri" panose="020F0502020204030204" pitchFamily="34" charset="0"/>
              </a:rPr>
              <a:t>prosedur</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pengolahan</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serta</a:t>
            </a:r>
            <a:r>
              <a:rPr lang="en-ID" sz="2000" b="0" i="0" u="none" strike="noStrike" dirty="0">
                <a:solidFill>
                  <a:srgbClr val="000000"/>
                </a:solidFill>
                <a:effectLst/>
                <a:latin typeface="Calibri" panose="020F0502020204030204" pitchFamily="34" charset="0"/>
              </a:rPr>
              <a:t> </a:t>
            </a:r>
            <a:r>
              <a:rPr lang="en-ID" sz="2000" b="0" i="0" u="none" strike="noStrike" dirty="0" err="1">
                <a:solidFill>
                  <a:srgbClr val="000000"/>
                </a:solidFill>
                <a:effectLst/>
                <a:latin typeface="Calibri" panose="020F0502020204030204" pitchFamily="34" charset="0"/>
              </a:rPr>
              <a:t>penyajian</a:t>
            </a:r>
            <a:r>
              <a:rPr lang="en-ID" sz="2000" b="0" i="0" u="none" strike="noStrike" dirty="0">
                <a:solidFill>
                  <a:srgbClr val="000000"/>
                </a:solidFill>
                <a:effectLst/>
                <a:latin typeface="Calibri" panose="020F0502020204030204" pitchFamily="34" charset="0"/>
              </a:rPr>
              <a:t> dan </a:t>
            </a:r>
            <a:r>
              <a:rPr lang="en-ID" sz="2000" b="0" i="0" u="none" strike="noStrike" dirty="0" err="1">
                <a:solidFill>
                  <a:srgbClr val="000000"/>
                </a:solidFill>
                <a:effectLst/>
                <a:latin typeface="Calibri" panose="020F0502020204030204" pitchFamily="34" charset="0"/>
              </a:rPr>
              <a:t>kemasan</a:t>
            </a:r>
            <a:r>
              <a:rPr lang="en-ID" sz="2000" b="0" i="0" u="none" strike="noStrike" dirty="0">
                <a:solidFill>
                  <a:srgbClr val="000000"/>
                </a:solidFill>
                <a:effectLst/>
                <a:latin typeface="Calibri" panose="020F0502020204030204" pitchFamily="34" charset="0"/>
              </a:rPr>
              <a:t>.</a:t>
            </a:r>
          </a:p>
        </p:txBody>
      </p:sp>
      <p:sp>
        <p:nvSpPr>
          <p:cNvPr id="3" name="Title 2">
            <a:extLst>
              <a:ext uri="{FF2B5EF4-FFF2-40B4-BE49-F238E27FC236}">
                <a16:creationId xmlns:a16="http://schemas.microsoft.com/office/drawing/2014/main" id="{E889A6E9-C97F-4C6C-8745-D1D4B7F29238}"/>
              </a:ext>
            </a:extLst>
          </p:cNvPr>
          <p:cNvSpPr>
            <a:spLocks noGrp="1"/>
          </p:cNvSpPr>
          <p:nvPr>
            <p:ph type="title"/>
          </p:nvPr>
        </p:nvSpPr>
        <p:spPr/>
        <p:txBody>
          <a:bodyPr/>
          <a:lstStyle/>
          <a:p>
            <a:r>
              <a:rPr lang="en-US" dirty="0" err="1"/>
              <a:t>Contoh</a:t>
            </a:r>
            <a:endParaRPr lang="en-ID" dirty="0"/>
          </a:p>
        </p:txBody>
      </p:sp>
      <p:pic>
        <p:nvPicPr>
          <p:cNvPr id="4" name="Picture 3">
            <a:extLst>
              <a:ext uri="{FF2B5EF4-FFF2-40B4-BE49-F238E27FC236}">
                <a16:creationId xmlns:a16="http://schemas.microsoft.com/office/drawing/2014/main" id="{E2CA7F1D-FA42-4E8F-B70A-70BEF9868002}"/>
              </a:ext>
            </a:extLst>
          </p:cNvPr>
          <p:cNvPicPr>
            <a:picLocks noChangeAspect="1"/>
          </p:cNvPicPr>
          <p:nvPr/>
        </p:nvPicPr>
        <p:blipFill>
          <a:blip r:embed="rId2"/>
          <a:stretch>
            <a:fillRect/>
          </a:stretch>
        </p:blipFill>
        <p:spPr>
          <a:xfrm>
            <a:off x="9851367" y="237193"/>
            <a:ext cx="1630392" cy="957532"/>
          </a:xfrm>
          <a:prstGeom prst="rect">
            <a:avLst/>
          </a:prstGeom>
        </p:spPr>
      </p:pic>
    </p:spTree>
    <p:extLst>
      <p:ext uri="{BB962C8B-B14F-4D97-AF65-F5344CB8AC3E}">
        <p14:creationId xmlns:p14="http://schemas.microsoft.com/office/powerpoint/2010/main" val="168133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CC289D-D8CB-497E-9310-F3DBD15AAAC4}"/>
              </a:ext>
            </a:extLst>
          </p:cNvPr>
          <p:cNvSpPr>
            <a:spLocks noGrp="1"/>
          </p:cNvSpPr>
          <p:nvPr>
            <p:ph type="title"/>
          </p:nvPr>
        </p:nvSpPr>
        <p:spPr>
          <a:xfrm>
            <a:off x="3521739" y="3774304"/>
            <a:ext cx="8105769" cy="1189037"/>
          </a:xfrm>
        </p:spPr>
        <p:txBody>
          <a:bodyPr>
            <a:normAutofit fontScale="90000"/>
          </a:bodyPr>
          <a:lstStyle/>
          <a:p>
            <a:r>
              <a:rPr lang="en-US" dirty="0"/>
              <a:t>Kompetensi/Kata </a:t>
            </a:r>
            <a:r>
              <a:rPr lang="en-US" dirty="0" err="1"/>
              <a:t>Kerja</a:t>
            </a:r>
            <a:r>
              <a:rPr lang="en-US" dirty="0"/>
              <a:t> </a:t>
            </a:r>
            <a:r>
              <a:rPr lang="en-US" dirty="0" err="1"/>
              <a:t>Operasional</a:t>
            </a:r>
            <a:r>
              <a:rPr lang="en-US" dirty="0"/>
              <a:t> (KKO)</a:t>
            </a:r>
            <a:br>
              <a:rPr lang="en-US" dirty="0"/>
            </a:br>
            <a:br>
              <a:rPr lang="en-US" dirty="0"/>
            </a:br>
            <a:r>
              <a:rPr lang="en-US" b="0" dirty="0">
                <a:solidFill>
                  <a:schemeClr val="bg1"/>
                </a:solidFill>
              </a:rPr>
              <a:t>- MENGEKSPLORASI</a:t>
            </a:r>
            <a:br>
              <a:rPr lang="en-US" b="0" dirty="0">
                <a:solidFill>
                  <a:schemeClr val="bg1"/>
                </a:solidFill>
              </a:rPr>
            </a:br>
            <a:r>
              <a:rPr lang="en-US" b="0" dirty="0">
                <a:solidFill>
                  <a:schemeClr val="bg1"/>
                </a:solidFill>
              </a:rPr>
              <a:t>- MENGANALISIS</a:t>
            </a:r>
            <a:endParaRPr lang="en-ID" b="0" dirty="0">
              <a:solidFill>
                <a:schemeClr val="bg1"/>
              </a:solidFill>
            </a:endParaRPr>
          </a:p>
        </p:txBody>
      </p:sp>
      <p:sp>
        <p:nvSpPr>
          <p:cNvPr id="4" name="Title 2">
            <a:extLst>
              <a:ext uri="{FF2B5EF4-FFF2-40B4-BE49-F238E27FC236}">
                <a16:creationId xmlns:a16="http://schemas.microsoft.com/office/drawing/2014/main" id="{1ECDDF22-B888-4B57-B673-211EE71FA76F}"/>
              </a:ext>
            </a:extLst>
          </p:cNvPr>
          <p:cNvSpPr txBox="1">
            <a:spLocks/>
          </p:cNvSpPr>
          <p:nvPr/>
        </p:nvSpPr>
        <p:spPr>
          <a:xfrm>
            <a:off x="3735805" y="257573"/>
            <a:ext cx="7219043" cy="11890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4000" b="1" kern="1200">
                <a:solidFill>
                  <a:schemeClr val="accent1"/>
                </a:solidFill>
                <a:latin typeface="+mj-lt"/>
                <a:ea typeface="+mn-ea"/>
                <a:cs typeface="+mn-cs"/>
              </a:defRPr>
            </a:lvl1pPr>
          </a:lstStyle>
          <a:p>
            <a:pPr fontAlgn="auto">
              <a:spcAft>
                <a:spcPts val="0"/>
              </a:spcAft>
            </a:pPr>
            <a:r>
              <a:rPr lang="en-US" dirty="0"/>
              <a:t>K</a:t>
            </a:r>
            <a:r>
              <a:rPr lang="en-ID" dirty="0" err="1"/>
              <a:t>onten</a:t>
            </a:r>
            <a:r>
              <a:rPr lang="en-ID" dirty="0"/>
              <a:t>/</a:t>
            </a:r>
            <a:r>
              <a:rPr lang="en-ID" dirty="0" err="1"/>
              <a:t>Materi</a:t>
            </a:r>
            <a:endParaRPr lang="en-ID" dirty="0"/>
          </a:p>
          <a:p>
            <a:pPr fontAlgn="auto">
              <a:spcAft>
                <a:spcPts val="0"/>
              </a:spcAft>
            </a:pPr>
            <a:endParaRPr lang="en-ID" dirty="0"/>
          </a:p>
        </p:txBody>
      </p:sp>
      <p:sp>
        <p:nvSpPr>
          <p:cNvPr id="5" name="Text Placeholder 1">
            <a:extLst>
              <a:ext uri="{FF2B5EF4-FFF2-40B4-BE49-F238E27FC236}">
                <a16:creationId xmlns:a16="http://schemas.microsoft.com/office/drawing/2014/main" id="{3AB3271E-75F1-4C8A-87ED-10EE0EC73F0D}"/>
              </a:ext>
            </a:extLst>
          </p:cNvPr>
          <p:cNvSpPr txBox="1">
            <a:spLocks/>
          </p:cNvSpPr>
          <p:nvPr/>
        </p:nvSpPr>
        <p:spPr>
          <a:xfrm>
            <a:off x="3735805" y="3774304"/>
            <a:ext cx="7219043" cy="32766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b="1" kern="1200">
                <a:solidFill>
                  <a:schemeClr val="accent1">
                    <a:lumMod val="50000"/>
                  </a:schemeClr>
                </a:solidFill>
                <a:latin typeface="+mn-lt"/>
                <a:ea typeface="+mn-ea"/>
                <a:cs typeface="+mn-cs"/>
              </a:defRPr>
            </a:lvl1pPr>
            <a:lvl2pPr marL="283464" indent="-283464" algn="l" defTabSz="914400" rtl="0" eaLnBrk="1" latinLnBrk="0" hangingPunct="1">
              <a:lnSpc>
                <a:spcPct val="90000"/>
              </a:lnSpc>
              <a:spcBef>
                <a:spcPts val="1000"/>
              </a:spcBef>
              <a:buFont typeface="Arial" panose="020B0604020202020204" pitchFamily="34" charset="0"/>
              <a:buChar char="•"/>
              <a:defRPr sz="1800" kern="1200">
                <a:solidFill>
                  <a:schemeClr val="accent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endParaRPr lang="en-US" dirty="0"/>
          </a:p>
        </p:txBody>
      </p:sp>
      <p:sp>
        <p:nvSpPr>
          <p:cNvPr id="7" name="TextBox 6">
            <a:extLst>
              <a:ext uri="{FF2B5EF4-FFF2-40B4-BE49-F238E27FC236}">
                <a16:creationId xmlns:a16="http://schemas.microsoft.com/office/drawing/2014/main" id="{7E1FCF0A-C534-4C9F-8CB6-3F6C02FD289D}"/>
              </a:ext>
            </a:extLst>
          </p:cNvPr>
          <p:cNvSpPr txBox="1"/>
          <p:nvPr/>
        </p:nvSpPr>
        <p:spPr>
          <a:xfrm>
            <a:off x="3521739" y="918507"/>
            <a:ext cx="7647173" cy="2937856"/>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v-SE" sz="28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1. Produk olahan pangan higienis nusantara (Nabati dan Hewani) atau produk non pangan yang bernilai ekonomis</a:t>
            </a:r>
            <a:r>
              <a:rPr lang="sv-SE" sz="2800" b="1" dirty="0">
                <a:effectLst/>
                <a:latin typeface="Calibri" panose="020F0502020204030204" pitchFamily="34" charset="0"/>
                <a:ea typeface="Calibri" panose="020F0502020204030204" pitchFamily="34" charset="0"/>
                <a:cs typeface="Times New Roman" panose="02020603050405020304" pitchFamily="18" charset="0"/>
              </a:rPr>
              <a:t>n </a:t>
            </a:r>
            <a:endParaRPr kumimoji="0" lang="sv-SE" sz="28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v-SE" sz="280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2. Karakteristik Bahan, alat, dan teknik,</a:t>
            </a:r>
            <a:r>
              <a:rPr lang="sv-SE" sz="2800" dirty="0">
                <a:solidFill>
                  <a:schemeClr val="bg1"/>
                </a:solidFill>
              </a:rPr>
              <a:t> dan prosedur pengolahan, serta penyajian dan kemasan </a:t>
            </a:r>
            <a:r>
              <a:rPr lang="sv-SE" sz="2800" b="1" dirty="0">
                <a:effectLst/>
                <a:latin typeface="Calibri" panose="020F0502020204030204" pitchFamily="34" charset="0"/>
                <a:ea typeface="Calibri" panose="020F0502020204030204" pitchFamily="34" charset="0"/>
                <a:cs typeface="Times New Roman" panose="02020603050405020304" pitchFamily="18" charset="0"/>
              </a:rPr>
              <a:t>pangan higienis nusantara</a:t>
            </a:r>
            <a:endParaRPr lang="en-ID" sz="2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1E6E4361-D707-4983-8188-763FCE05344D}"/>
              </a:ext>
            </a:extLst>
          </p:cNvPr>
          <p:cNvPicPr>
            <a:picLocks noChangeAspect="1"/>
          </p:cNvPicPr>
          <p:nvPr/>
        </p:nvPicPr>
        <p:blipFill>
          <a:blip r:embed="rId2"/>
          <a:stretch>
            <a:fillRect/>
          </a:stretch>
        </p:blipFill>
        <p:spPr>
          <a:xfrm>
            <a:off x="10246684" y="8214"/>
            <a:ext cx="1630392" cy="957532"/>
          </a:xfrm>
          <a:prstGeom prst="rect">
            <a:avLst/>
          </a:prstGeom>
        </p:spPr>
      </p:pic>
    </p:spTree>
    <p:extLst>
      <p:ext uri="{BB962C8B-B14F-4D97-AF65-F5344CB8AC3E}">
        <p14:creationId xmlns:p14="http://schemas.microsoft.com/office/powerpoint/2010/main" val="145950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A6598CA8-D6D9-4FB9-B065-8028726FBF56}"/>
              </a:ext>
            </a:extLst>
          </p:cNvPr>
          <p:cNvGraphicFramePr>
            <a:graphicFrameLocks noGrp="1"/>
          </p:cNvGraphicFramePr>
          <p:nvPr>
            <p:extLst>
              <p:ext uri="{D42A27DB-BD31-4B8C-83A1-F6EECF244321}">
                <p14:modId xmlns:p14="http://schemas.microsoft.com/office/powerpoint/2010/main" val="1682407446"/>
              </p:ext>
            </p:extLst>
          </p:nvPr>
        </p:nvGraphicFramePr>
        <p:xfrm>
          <a:off x="1726917" y="1754472"/>
          <a:ext cx="10015620" cy="4522470"/>
        </p:xfrm>
        <a:graphic>
          <a:graphicData uri="http://schemas.openxmlformats.org/drawingml/2006/table">
            <a:tbl>
              <a:tblPr firstRow="1" bandRow="1">
                <a:tableStyleId>{00A15C55-8517-42AA-B614-E9B94910E393}</a:tableStyleId>
              </a:tblPr>
              <a:tblGrid>
                <a:gridCol w="1516839">
                  <a:extLst>
                    <a:ext uri="{9D8B030D-6E8A-4147-A177-3AD203B41FA5}">
                      <a16:colId xmlns:a16="http://schemas.microsoft.com/office/drawing/2014/main" val="891404868"/>
                    </a:ext>
                  </a:extLst>
                </a:gridCol>
                <a:gridCol w="2265288">
                  <a:extLst>
                    <a:ext uri="{9D8B030D-6E8A-4147-A177-3AD203B41FA5}">
                      <a16:colId xmlns:a16="http://schemas.microsoft.com/office/drawing/2014/main" val="3646612197"/>
                    </a:ext>
                  </a:extLst>
                </a:gridCol>
                <a:gridCol w="3162300">
                  <a:extLst>
                    <a:ext uri="{9D8B030D-6E8A-4147-A177-3AD203B41FA5}">
                      <a16:colId xmlns:a16="http://schemas.microsoft.com/office/drawing/2014/main" val="907303604"/>
                    </a:ext>
                  </a:extLst>
                </a:gridCol>
                <a:gridCol w="3071193">
                  <a:extLst>
                    <a:ext uri="{9D8B030D-6E8A-4147-A177-3AD203B41FA5}">
                      <a16:colId xmlns:a16="http://schemas.microsoft.com/office/drawing/2014/main" val="1184285043"/>
                    </a:ext>
                  </a:extLst>
                </a:gridCol>
              </a:tblGrid>
              <a:tr h="370840">
                <a:tc>
                  <a:txBody>
                    <a:bodyPr/>
                    <a:lstStyle/>
                    <a:p>
                      <a:r>
                        <a:rPr lang="en-US" dirty="0" err="1"/>
                        <a:t>Elemen</a:t>
                      </a:r>
                      <a:endParaRPr lang="en-ID" dirty="0"/>
                    </a:p>
                  </a:txBody>
                  <a:tcPr/>
                </a:tc>
                <a:tc>
                  <a:txBody>
                    <a:bodyPr/>
                    <a:lstStyle/>
                    <a:p>
                      <a:r>
                        <a:rPr lang="en-US" dirty="0"/>
                        <a:t>Kompetensi</a:t>
                      </a:r>
                      <a:endParaRPr lang="en-ID" dirty="0"/>
                    </a:p>
                  </a:txBody>
                  <a:tcPr/>
                </a:tc>
                <a:tc>
                  <a:txBody>
                    <a:bodyPr/>
                    <a:lstStyle/>
                    <a:p>
                      <a:r>
                        <a:rPr lang="en-US" dirty="0" err="1"/>
                        <a:t>Materi</a:t>
                      </a:r>
                      <a:r>
                        <a:rPr lang="en-US" dirty="0"/>
                        <a:t> </a:t>
                      </a:r>
                      <a:r>
                        <a:rPr lang="en-US" dirty="0" err="1"/>
                        <a:t>esensial</a:t>
                      </a:r>
                      <a:endParaRPr lang="en-ID" dirty="0"/>
                    </a:p>
                  </a:txBody>
                  <a:tcPr/>
                </a:tc>
                <a:tc>
                  <a:txBody>
                    <a:bodyPr/>
                    <a:lstStyle/>
                    <a:p>
                      <a:r>
                        <a:rPr lang="en-US" dirty="0"/>
                        <a:t>Tujuan Pembelajaran</a:t>
                      </a:r>
                      <a:endParaRPr lang="en-ID" dirty="0"/>
                    </a:p>
                  </a:txBody>
                  <a:tcPr/>
                </a:tc>
                <a:extLst>
                  <a:ext uri="{0D108BD9-81ED-4DB2-BD59-A6C34878D82A}">
                    <a16:rowId xmlns:a16="http://schemas.microsoft.com/office/drawing/2014/main" val="7700958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sz="2400" kern="1200" dirty="0" err="1">
                          <a:solidFill>
                            <a:schemeClr val="dk1"/>
                          </a:solidFill>
                          <a:effectLst/>
                          <a:latin typeface="+mn-lt"/>
                          <a:ea typeface="+mn-ea"/>
                          <a:cs typeface="+mn-cs"/>
                        </a:rPr>
                        <a:t>Obesvasi</a:t>
                      </a:r>
                      <a:r>
                        <a:rPr lang="en-ID" sz="2400" kern="1200" dirty="0">
                          <a:solidFill>
                            <a:schemeClr val="dk1"/>
                          </a:solidFill>
                          <a:effectLst/>
                          <a:latin typeface="+mn-lt"/>
                          <a:ea typeface="+mn-ea"/>
                          <a:cs typeface="+mn-cs"/>
                        </a:rPr>
                        <a:t> dan </a:t>
                      </a:r>
                      <a:r>
                        <a:rPr lang="en-ID" sz="2400" kern="1200" dirty="0" err="1">
                          <a:solidFill>
                            <a:schemeClr val="dk1"/>
                          </a:solidFill>
                          <a:effectLst/>
                          <a:latin typeface="+mn-lt"/>
                          <a:ea typeface="+mn-ea"/>
                          <a:cs typeface="+mn-cs"/>
                        </a:rPr>
                        <a:t>Eksplorasi</a:t>
                      </a:r>
                      <a:r>
                        <a:rPr lang="en-ID" sz="2400" kern="1200" dirty="0">
                          <a:solidFill>
                            <a:schemeClr val="dk1"/>
                          </a:solidFill>
                          <a:effectLst/>
                          <a:latin typeface="+mn-lt"/>
                          <a:ea typeface="+mn-ea"/>
                          <a:cs typeface="+mn-cs"/>
                        </a:rPr>
                        <a:t> </a:t>
                      </a:r>
                      <a:endParaRPr lang="en-US" sz="2400" dirty="0"/>
                    </a:p>
                  </a:txBody>
                  <a:tcPr/>
                </a:tc>
                <a:tc>
                  <a:txBody>
                    <a:bodyPr/>
                    <a:lstStyle/>
                    <a:p>
                      <a:pPr algn="just">
                        <a:lnSpc>
                          <a:spcPct val="107000"/>
                        </a:lnSpc>
                        <a:spcAft>
                          <a:spcPts val="80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1. </a:t>
                      </a:r>
                      <a:r>
                        <a:rPr lang="en-ID" sz="2000" dirty="0" err="1">
                          <a:effectLst/>
                          <a:latin typeface="Calibri" panose="020F0502020204030204" pitchFamily="34" charset="0"/>
                          <a:ea typeface="Calibri" panose="020F0502020204030204" pitchFamily="34" charset="0"/>
                          <a:cs typeface="Times New Roman" panose="02020603050405020304" pitchFamily="18" charset="0"/>
                        </a:rPr>
                        <a:t>Mengeksplorasi</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2. Menganalisis</a:t>
                      </a:r>
                    </a:p>
                  </a:txBody>
                  <a:tcPr marL="68580" marR="68580" marT="0" marB="0"/>
                </a:tc>
                <a:tc>
                  <a:txBody>
                    <a:bodyPr/>
                    <a:lstStyle/>
                    <a:p>
                      <a:r>
                        <a:rPr lang="en-ID" sz="1800" b="0" i="0" u="none" strike="noStrike" dirty="0">
                          <a:solidFill>
                            <a:srgbClr val="000000"/>
                          </a:solidFill>
                          <a:effectLst/>
                          <a:latin typeface="Calibri" panose="020F0502020204030204" pitchFamily="34" charset="0"/>
                        </a:rPr>
                        <a:t>produk </a:t>
                      </a:r>
                      <a:r>
                        <a:rPr lang="en-ID" sz="1800" b="0" i="0" u="none" strike="noStrike" dirty="0" err="1">
                          <a:solidFill>
                            <a:srgbClr val="000000"/>
                          </a:solidFill>
                          <a:effectLst/>
                          <a:latin typeface="Calibri" panose="020F0502020204030204" pitchFamily="34" charset="0"/>
                        </a:rPr>
                        <a:t>olahan</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pangan</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higienis</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nusantara</a:t>
                      </a:r>
                      <a:r>
                        <a:rPr lang="en-ID" sz="1800" b="0" i="0" u="none" strike="noStrike" dirty="0">
                          <a:solidFill>
                            <a:srgbClr val="000000"/>
                          </a:solidFill>
                          <a:effectLst/>
                          <a:latin typeface="Calibri" panose="020F0502020204030204" pitchFamily="34" charset="0"/>
                        </a:rPr>
                        <a:t> yang </a:t>
                      </a:r>
                      <a:r>
                        <a:rPr lang="en-ID" sz="1800" b="0" i="0" u="none" strike="noStrike" dirty="0" err="1">
                          <a:solidFill>
                            <a:srgbClr val="000000"/>
                          </a:solidFill>
                          <a:effectLst/>
                          <a:latin typeface="Calibri" panose="020F0502020204030204" pitchFamily="34" charset="0"/>
                        </a:rPr>
                        <a:t>bernilai</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ekonomis</a:t>
                      </a:r>
                      <a:r>
                        <a:rPr lang="en-ID" sz="1800" b="0" i="0" u="none" strike="noStrike" dirty="0">
                          <a:solidFill>
                            <a:srgbClr val="000000"/>
                          </a:solidFill>
                          <a:effectLst/>
                          <a:latin typeface="Calibri" panose="020F0502020204030204" pitchFamily="34" charset="0"/>
                        </a:rPr>
                        <a:t> dari </a:t>
                      </a:r>
                      <a:r>
                        <a:rPr lang="en-ID" sz="1800" b="0" i="0" u="none" strike="noStrike" dirty="0" err="1">
                          <a:solidFill>
                            <a:srgbClr val="000000"/>
                          </a:solidFill>
                          <a:effectLst/>
                          <a:latin typeface="Calibri" panose="020F0502020204030204" pitchFamily="34" charset="0"/>
                        </a:rPr>
                        <a:t>berbagai</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sumber</a:t>
                      </a:r>
                      <a:r>
                        <a:rPr lang="en-ID" sz="1800" b="0" i="0" u="none" strike="noStrike" dirty="0">
                          <a:solidFill>
                            <a:srgbClr val="000000"/>
                          </a:solidFill>
                          <a:effectLst/>
                          <a:latin typeface="Calibri" panose="020F0502020204030204" pitchFamily="34" charset="0"/>
                        </a:rPr>
                        <a:t>, bahan, </a:t>
                      </a:r>
                      <a:r>
                        <a:rPr lang="en-ID" sz="1800" b="0" i="0" u="none" strike="noStrike" dirty="0" err="1">
                          <a:solidFill>
                            <a:srgbClr val="000000"/>
                          </a:solidFill>
                          <a:effectLst/>
                          <a:latin typeface="Calibri" panose="020F0502020204030204" pitchFamily="34" charset="0"/>
                        </a:rPr>
                        <a:t>alat</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teknik</a:t>
                      </a:r>
                      <a:r>
                        <a:rPr lang="en-ID" sz="1800" b="0" i="0" u="none" strike="noStrike" dirty="0">
                          <a:solidFill>
                            <a:srgbClr val="000000"/>
                          </a:solidFill>
                          <a:effectLst/>
                          <a:latin typeface="Calibri" panose="020F0502020204030204" pitchFamily="34" charset="0"/>
                        </a:rPr>
                        <a:t> dan </a:t>
                      </a:r>
                      <a:r>
                        <a:rPr lang="en-ID" sz="1800" b="0" i="0" u="none" strike="noStrike" dirty="0" err="1">
                          <a:solidFill>
                            <a:srgbClr val="000000"/>
                          </a:solidFill>
                          <a:effectLst/>
                          <a:latin typeface="Calibri" panose="020F0502020204030204" pitchFamily="34" charset="0"/>
                        </a:rPr>
                        <a:t>prosedur</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pengolahan</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serta</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penyajian</a:t>
                      </a:r>
                      <a:r>
                        <a:rPr lang="en-ID" sz="1800" b="0" i="0" u="none" strike="noStrike" dirty="0">
                          <a:solidFill>
                            <a:srgbClr val="000000"/>
                          </a:solidFill>
                          <a:effectLst/>
                          <a:latin typeface="Calibri" panose="020F0502020204030204" pitchFamily="34" charset="0"/>
                        </a:rPr>
                        <a:t> dan </a:t>
                      </a:r>
                      <a:r>
                        <a:rPr lang="en-ID" sz="1800" b="0" i="0" u="none" strike="noStrike" dirty="0" err="1">
                          <a:solidFill>
                            <a:srgbClr val="000000"/>
                          </a:solidFill>
                          <a:effectLst/>
                          <a:latin typeface="Calibri" panose="020F0502020204030204" pitchFamily="34" charset="0"/>
                        </a:rPr>
                        <a:t>kemasan</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sesuai</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dengan</a:t>
                      </a:r>
                      <a:r>
                        <a:rPr lang="en-ID" sz="1800" b="0" i="0" u="none" strike="noStrike" dirty="0">
                          <a:solidFill>
                            <a:srgbClr val="000000"/>
                          </a:solidFill>
                          <a:effectLst/>
                          <a:latin typeface="Calibri" panose="020F0502020204030204" pitchFamily="34" charset="0"/>
                        </a:rPr>
                        <a:t> </a:t>
                      </a:r>
                      <a:r>
                        <a:rPr lang="en-ID" sz="1800" b="0" i="0" u="none" strike="noStrike" dirty="0" err="1">
                          <a:solidFill>
                            <a:srgbClr val="000000"/>
                          </a:solidFill>
                          <a:effectLst/>
                          <a:latin typeface="Calibri" panose="020F0502020204030204" pitchFamily="34" charset="0"/>
                        </a:rPr>
                        <a:t>kearifan</a:t>
                      </a:r>
                      <a:r>
                        <a:rPr lang="en-ID" sz="1800" b="0" i="0" u="none" strike="noStrike" dirty="0">
                          <a:solidFill>
                            <a:srgbClr val="000000"/>
                          </a:solidFill>
                          <a:effectLst/>
                          <a:latin typeface="Calibri" panose="020F0502020204030204" pitchFamily="34" charset="0"/>
                        </a:rPr>
                        <a:t> local.</a:t>
                      </a:r>
                      <a:endParaRPr lang="en-ID" dirty="0"/>
                    </a:p>
                  </a:txBody>
                  <a:tcPr/>
                </a:tc>
                <a:tc>
                  <a:txBody>
                    <a:bodyPr/>
                    <a:lstStyle/>
                    <a:p>
                      <a:r>
                        <a:rPr lang="en-US" sz="1800" kern="1200" dirty="0">
                          <a:solidFill>
                            <a:schemeClr val="dk1"/>
                          </a:solidFill>
                          <a:effectLst/>
                          <a:latin typeface="+mn-lt"/>
                          <a:ea typeface="+mn-ea"/>
                          <a:cs typeface="+mn-cs"/>
                        </a:rPr>
                        <a:t>1. Peserta </a:t>
                      </a:r>
                      <a:r>
                        <a:rPr lang="en-US" sz="1800" kern="1200" dirty="0" err="1">
                          <a:solidFill>
                            <a:schemeClr val="dk1"/>
                          </a:solidFill>
                          <a:effectLst/>
                          <a:latin typeface="+mn-lt"/>
                          <a:ea typeface="+mn-ea"/>
                          <a:cs typeface="+mn-cs"/>
                        </a:rPr>
                        <a:t>Didik</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mampu</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Mengeksplorasi</a:t>
                      </a:r>
                      <a:r>
                        <a:rPr lang="en-US" sz="1800" kern="1200" dirty="0">
                          <a:solidFill>
                            <a:schemeClr val="dk1"/>
                          </a:solidFill>
                          <a:effectLst/>
                          <a:latin typeface="+mn-lt"/>
                          <a:ea typeface="+mn-ea"/>
                          <a:cs typeface="+mn-cs"/>
                        </a:rPr>
                        <a:t> produk </a:t>
                      </a:r>
                      <a:r>
                        <a:rPr lang="en-US" sz="1800" kern="1200" dirty="0" err="1">
                          <a:solidFill>
                            <a:schemeClr val="dk1"/>
                          </a:solidFill>
                          <a:effectLst/>
                          <a:latin typeface="+mn-lt"/>
                          <a:ea typeface="+mn-ea"/>
                          <a:cs typeface="+mn-cs"/>
                        </a:rPr>
                        <a:t>olahan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pangan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higienis</a:t>
                      </a:r>
                      <a:r>
                        <a:rPr lang="en-US" sz="1800" kern="1200" dirty="0">
                          <a:solidFill>
                            <a:schemeClr val="dk1"/>
                          </a:solidFill>
                          <a:effectLst/>
                          <a:latin typeface="+mn-lt"/>
                          <a:ea typeface="+mn-ea"/>
                          <a:cs typeface="+mn-cs"/>
                        </a:rPr>
                        <a:t> Nusantara dari bahan </a:t>
                      </a:r>
                      <a:r>
                        <a:rPr lang="en-US" sz="1800" kern="1200" dirty="0" err="1">
                          <a:solidFill>
                            <a:schemeClr val="dk1"/>
                          </a:solidFill>
                          <a:effectLst/>
                          <a:latin typeface="+mn-lt"/>
                          <a:ea typeface="+mn-ea"/>
                          <a:cs typeface="+mn-cs"/>
                        </a:rPr>
                        <a:t>nabatidan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hewani</a:t>
                      </a:r>
                      <a:r>
                        <a:rPr lang="en-US" sz="1800" kern="1200" dirty="0">
                          <a:solidFill>
                            <a:schemeClr val="dk1"/>
                          </a:solidFill>
                          <a:effectLst/>
                          <a:latin typeface="+mn-lt"/>
                          <a:ea typeface="+mn-ea"/>
                          <a:cs typeface="+mn-cs"/>
                        </a:rPr>
                        <a:t> yang </a:t>
                      </a:r>
                      <a:r>
                        <a:rPr lang="en-US" sz="1800" kern="1200" dirty="0" err="1">
                          <a:solidFill>
                            <a:schemeClr val="dk1"/>
                          </a:solidFill>
                          <a:effectLst/>
                          <a:latin typeface="+mn-lt"/>
                          <a:ea typeface="+mn-ea"/>
                          <a:cs typeface="+mn-cs"/>
                        </a:rPr>
                        <a:t>bernilai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ekonomis</a:t>
                      </a:r>
                      <a:r>
                        <a:rPr lang="en-US" sz="1800" kern="1200" dirty="0">
                          <a:solidFill>
                            <a:schemeClr val="dk1"/>
                          </a:solidFill>
                          <a:effectLst/>
                          <a:latin typeface="+mn-lt"/>
                          <a:ea typeface="+mn-ea"/>
                          <a:cs typeface="+mn-cs"/>
                        </a:rPr>
                        <a:t> dari </a:t>
                      </a:r>
                      <a:r>
                        <a:rPr lang="en-US" sz="1800" kern="1200" dirty="0" err="1">
                          <a:solidFill>
                            <a:schemeClr val="dk1"/>
                          </a:solidFill>
                          <a:effectLst/>
                          <a:latin typeface="+mn-lt"/>
                          <a:ea typeface="+mn-ea"/>
                          <a:cs typeface="+mn-cs"/>
                        </a:rPr>
                        <a:t>berbagai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sumber</a:t>
                      </a:r>
                      <a:r>
                        <a:rPr lang="en-US" sz="1800" kern="1200" dirty="0">
                          <a:solidFill>
                            <a:schemeClr val="dk1"/>
                          </a:solidFill>
                          <a:effectLst/>
                          <a:latin typeface="+mn-lt"/>
                          <a:ea typeface="+mn-ea"/>
                          <a:cs typeface="+mn-cs"/>
                        </a:rPr>
                        <a:t>.</a:t>
                      </a:r>
                      <a:endParaRPr lang="en-ID"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2.  Peserta </a:t>
                      </a:r>
                      <a:r>
                        <a:rPr lang="en-US" sz="1800" kern="1200" dirty="0" err="1">
                          <a:solidFill>
                            <a:schemeClr val="dk1"/>
                          </a:solidFill>
                          <a:effectLst/>
                          <a:latin typeface="+mn-lt"/>
                          <a:ea typeface="+mn-ea"/>
                          <a:cs typeface="+mn-cs"/>
                        </a:rPr>
                        <a:t>Didik</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mampu</a:t>
                      </a:r>
                      <a:r>
                        <a:rPr lang="en-US" sz="1800" kern="1200" dirty="0">
                          <a:solidFill>
                            <a:schemeClr val="dk1"/>
                          </a:solidFill>
                          <a:effectLst/>
                          <a:latin typeface="+mn-lt"/>
                          <a:ea typeface="+mn-ea"/>
                          <a:cs typeface="+mn-cs"/>
                        </a:rPr>
                        <a:t> Menganalisis </a:t>
                      </a:r>
                      <a:r>
                        <a:rPr lang="en-US" sz="1800" kern="1200" dirty="0" err="1">
                          <a:solidFill>
                            <a:schemeClr val="dk1"/>
                          </a:solidFill>
                          <a:effectLst/>
                          <a:latin typeface="+mn-lt"/>
                          <a:ea typeface="+mn-ea"/>
                          <a:cs typeface="+mn-cs"/>
                        </a:rPr>
                        <a:t>karakteristik</a:t>
                      </a:r>
                      <a:r>
                        <a:rPr lang="en-US" sz="1800" kern="1200" dirty="0">
                          <a:solidFill>
                            <a:schemeClr val="dk1"/>
                          </a:solidFill>
                          <a:effectLst/>
                          <a:latin typeface="+mn-lt"/>
                          <a:ea typeface="+mn-ea"/>
                          <a:cs typeface="+mn-cs"/>
                        </a:rPr>
                        <a:t> bahan, </a:t>
                      </a:r>
                      <a:r>
                        <a:rPr lang="en-US" sz="1800" kern="1200" dirty="0" err="1">
                          <a:solidFill>
                            <a:schemeClr val="dk1"/>
                          </a:solidFill>
                          <a:effectLst/>
                          <a:latin typeface="+mn-lt"/>
                          <a:ea typeface="+mn-ea"/>
                          <a:cs typeface="+mn-cs"/>
                        </a:rPr>
                        <a:t>alat</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teknik</a:t>
                      </a:r>
                      <a:r>
                        <a:rPr lang="en-US" sz="1800" kern="1200" dirty="0">
                          <a:solidFill>
                            <a:schemeClr val="dk1"/>
                          </a:solidFill>
                          <a:effectLst/>
                          <a:latin typeface="+mn-lt"/>
                          <a:ea typeface="+mn-ea"/>
                          <a:cs typeface="+mn-cs"/>
                        </a:rPr>
                        <a:t> dan </a:t>
                      </a:r>
                      <a:r>
                        <a:rPr lang="en-US" sz="1800" kern="1200" dirty="0" err="1">
                          <a:solidFill>
                            <a:schemeClr val="dk1"/>
                          </a:solidFill>
                          <a:effectLst/>
                          <a:latin typeface="+mn-lt"/>
                          <a:ea typeface="+mn-ea"/>
                          <a:cs typeface="+mn-cs"/>
                        </a:rPr>
                        <a:t>prosedur</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pengolahan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pangan</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higienis</a:t>
                      </a:r>
                      <a:r>
                        <a:rPr lang="en-US" sz="1800" kern="1200" dirty="0">
                          <a:solidFill>
                            <a:schemeClr val="dk1"/>
                          </a:solidFill>
                          <a:effectLst/>
                          <a:latin typeface="+mn-lt"/>
                          <a:ea typeface="+mn-ea"/>
                          <a:cs typeface="+mn-cs"/>
                        </a:rPr>
                        <a:t> Nusantara dari bahan </a:t>
                      </a:r>
                      <a:r>
                        <a:rPr lang="en-US" sz="1800" kern="1200" dirty="0" err="1">
                          <a:solidFill>
                            <a:schemeClr val="dk1"/>
                          </a:solidFill>
                          <a:effectLst/>
                          <a:latin typeface="+mn-lt"/>
                          <a:ea typeface="+mn-ea"/>
                          <a:cs typeface="+mn-cs"/>
                        </a:rPr>
                        <a:t>nabati</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serta</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penyajian</a:t>
                      </a:r>
                      <a:r>
                        <a:rPr lang="en-US" sz="1800" kern="1200" dirty="0">
                          <a:solidFill>
                            <a:schemeClr val="dk1"/>
                          </a:solidFill>
                          <a:effectLst/>
                          <a:latin typeface="+mn-lt"/>
                          <a:ea typeface="+mn-ea"/>
                          <a:cs typeface="+mn-cs"/>
                        </a:rPr>
                        <a:t> dan </a:t>
                      </a:r>
                      <a:r>
                        <a:rPr lang="en-US" sz="1800" kern="1200" dirty="0" err="1">
                          <a:solidFill>
                            <a:schemeClr val="dk1"/>
                          </a:solidFill>
                          <a:effectLst/>
                          <a:latin typeface="+mn-lt"/>
                          <a:ea typeface="+mn-ea"/>
                          <a:cs typeface="+mn-cs"/>
                        </a:rPr>
                        <a:t>kemasan</a:t>
                      </a:r>
                      <a:endParaRPr lang="en-ID" sz="1800" kern="1200" dirty="0">
                        <a:solidFill>
                          <a:schemeClr val="dk1"/>
                        </a:solidFill>
                        <a:effectLst/>
                        <a:latin typeface="+mn-lt"/>
                        <a:ea typeface="+mn-ea"/>
                        <a:cs typeface="+mn-cs"/>
                      </a:endParaRPr>
                    </a:p>
                    <a:p>
                      <a:pPr algn="l" fontAlgn="t"/>
                      <a:endParaRPr lang="en-ID" sz="20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1765919154"/>
                  </a:ext>
                </a:extLst>
              </a:tr>
            </a:tbl>
          </a:graphicData>
        </a:graphic>
      </p:graphicFrame>
      <p:pic>
        <p:nvPicPr>
          <p:cNvPr id="3" name="Picture 2">
            <a:extLst>
              <a:ext uri="{FF2B5EF4-FFF2-40B4-BE49-F238E27FC236}">
                <a16:creationId xmlns:a16="http://schemas.microsoft.com/office/drawing/2014/main" id="{57F1F17C-9F19-4702-B00A-3FF833DD4318}"/>
              </a:ext>
            </a:extLst>
          </p:cNvPr>
          <p:cNvPicPr>
            <a:picLocks noChangeAspect="1"/>
          </p:cNvPicPr>
          <p:nvPr/>
        </p:nvPicPr>
        <p:blipFill>
          <a:blip r:embed="rId3"/>
          <a:stretch>
            <a:fillRect/>
          </a:stretch>
        </p:blipFill>
        <p:spPr>
          <a:xfrm>
            <a:off x="9773729" y="231565"/>
            <a:ext cx="1630392" cy="957532"/>
          </a:xfrm>
          <a:prstGeom prst="rect">
            <a:avLst/>
          </a:prstGeom>
        </p:spPr>
      </p:pic>
    </p:spTree>
    <p:extLst>
      <p:ext uri="{BB962C8B-B14F-4D97-AF65-F5344CB8AC3E}">
        <p14:creationId xmlns:p14="http://schemas.microsoft.com/office/powerpoint/2010/main" val="32377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27C9D8-5B72-4D82-9EAA-80B97B3A466B}"/>
              </a:ext>
            </a:extLst>
          </p:cNvPr>
          <p:cNvSpPr>
            <a:spLocks noGrp="1"/>
          </p:cNvSpPr>
          <p:nvPr>
            <p:ph type="body" sz="quarter" idx="11"/>
          </p:nvPr>
        </p:nvSpPr>
        <p:spPr>
          <a:xfrm>
            <a:off x="4457700" y="1905000"/>
            <a:ext cx="7219043" cy="986790"/>
          </a:xfrm>
        </p:spPr>
        <p:txBody>
          <a:bodyPr/>
          <a:lstStyle/>
          <a:p>
            <a:r>
              <a:rPr kumimoji="0" lang="en-US" sz="1800" b="0"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Merupakan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rangkaian</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tujuan</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pembelajaran</a:t>
            </a:r>
            <a:r>
              <a:rPr kumimoji="0" lang="en-US" sz="1800" b="0"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yang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tersusun</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secara</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sistematis</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dan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logis</a:t>
            </a:r>
            <a:r>
              <a:rPr kumimoji="0" lang="en-US" sz="1800" b="0"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0"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menurut</a:t>
            </a:r>
            <a:r>
              <a:rPr kumimoji="0" lang="en-US" sz="1800" b="0"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urutan</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dari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awal</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hingga</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akhir</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 </a:t>
            </a:r>
            <a:r>
              <a:rPr kumimoji="0" lang="en-US" sz="1800" b="1" i="0" u="none" strike="noStrike" kern="1200" cap="none" spc="0" normalizeH="0" baseline="0" noProof="0" dirty="0" err="1">
                <a:ln>
                  <a:noFill/>
                </a:ln>
                <a:solidFill>
                  <a:srgbClr val="181818"/>
                </a:solidFill>
                <a:effectLst/>
                <a:uLnTx/>
                <a:uFillTx/>
                <a:latin typeface="Arial Narrow"/>
                <a:ea typeface="Arial Narrow"/>
                <a:cs typeface="Arial Narrow"/>
                <a:sym typeface="Arial Narrow"/>
              </a:rPr>
              <a:t>fase</a:t>
            </a:r>
            <a:r>
              <a:rPr kumimoji="0" lang="en-US" sz="1800" b="1" i="0" u="none" strike="noStrike" kern="1200" cap="none" spc="0" normalizeH="0" baseline="0" noProof="0" dirty="0">
                <a:ln>
                  <a:noFill/>
                </a:ln>
                <a:solidFill>
                  <a:srgbClr val="181818"/>
                </a:solidFill>
                <a:effectLst/>
                <a:uLnTx/>
                <a:uFillTx/>
                <a:latin typeface="Arial Narrow"/>
                <a:ea typeface="Arial Narrow"/>
                <a:cs typeface="Arial Narrow"/>
                <a:sym typeface="Arial Narrow"/>
              </a:rPr>
              <a:t>.</a:t>
            </a:r>
          </a:p>
          <a:p>
            <a:endParaRPr lang="en-ID" dirty="0"/>
          </a:p>
        </p:txBody>
      </p:sp>
      <p:sp>
        <p:nvSpPr>
          <p:cNvPr id="3" name="Title 2">
            <a:extLst>
              <a:ext uri="{FF2B5EF4-FFF2-40B4-BE49-F238E27FC236}">
                <a16:creationId xmlns:a16="http://schemas.microsoft.com/office/drawing/2014/main" id="{72BF9127-966B-4463-8223-275661E088D8}"/>
              </a:ext>
            </a:extLst>
          </p:cNvPr>
          <p:cNvSpPr>
            <a:spLocks noGrp="1"/>
          </p:cNvSpPr>
          <p:nvPr>
            <p:ph type="title"/>
          </p:nvPr>
        </p:nvSpPr>
        <p:spPr/>
        <p:txBody>
          <a:bodyPr/>
          <a:lstStyle/>
          <a:p>
            <a:r>
              <a:rPr lang="en-US" dirty="0"/>
              <a:t>Alur Tujuan Pembelajaran</a:t>
            </a:r>
            <a:br>
              <a:rPr lang="en-US" dirty="0"/>
            </a:br>
            <a:endParaRPr lang="en-ID" dirty="0"/>
          </a:p>
        </p:txBody>
      </p:sp>
      <p:sp>
        <p:nvSpPr>
          <p:cNvPr id="4" name="Google Shape;526;p39">
            <a:extLst>
              <a:ext uri="{FF2B5EF4-FFF2-40B4-BE49-F238E27FC236}">
                <a16:creationId xmlns:a16="http://schemas.microsoft.com/office/drawing/2014/main" id="{C14A9C98-CC7F-429F-B5A3-8B70451DC3C8}"/>
              </a:ext>
            </a:extLst>
          </p:cNvPr>
          <p:cNvSpPr/>
          <p:nvPr/>
        </p:nvSpPr>
        <p:spPr>
          <a:xfrm>
            <a:off x="2583181" y="3429000"/>
            <a:ext cx="2947112" cy="1589839"/>
          </a:xfrm>
          <a:prstGeom prst="roundRect">
            <a:avLst>
              <a:gd name="adj" fmla="val 16667"/>
            </a:avLst>
          </a:prstGeom>
          <a:solidFill>
            <a:srgbClr val="E06666"/>
          </a:solidFill>
          <a:ln>
            <a:noFill/>
          </a:ln>
        </p:spPr>
        <p:txBody>
          <a:bodyPr spcFirstLastPara="1" wrap="square" lIns="68569" tIns="68569" rIns="68569" bIns="68569" anchor="ctr" anchorCtr="0">
            <a:no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err="1">
                <a:ln>
                  <a:noFill/>
                </a:ln>
                <a:solidFill>
                  <a:prstClr val="black"/>
                </a:solidFill>
                <a:effectLst/>
                <a:uLnTx/>
                <a:uFillTx/>
                <a:latin typeface="Quicksand SemiBold"/>
                <a:ea typeface="Quicksand SemiBold"/>
                <a:cs typeface="Quicksand SemiBold"/>
                <a:sym typeface="Quicksand SemiBold"/>
              </a:rPr>
              <a:t>Kriteria</a:t>
            </a:r>
            <a:endParaRPr kumimoji="0" sz="2400" b="0" i="0" u="none" strike="noStrike" kern="1200" cap="none" spc="0" normalizeH="0" baseline="0" noProof="0" dirty="0">
              <a:ln>
                <a:noFill/>
              </a:ln>
              <a:solidFill>
                <a:prstClr val="black"/>
              </a:solidFill>
              <a:effectLst/>
              <a:uLnTx/>
              <a:uFillTx/>
              <a:latin typeface="Quicksand SemiBold"/>
              <a:ea typeface="Quicksand SemiBold"/>
              <a:cs typeface="Quicksand SemiBold"/>
              <a:sym typeface="Quicksand SemiBold"/>
            </a:endParaRP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Quicksand SemiBold"/>
                <a:ea typeface="Quicksand SemiBold"/>
                <a:cs typeface="Quicksand SemiBold"/>
                <a:sym typeface="Quicksand SemiBold"/>
              </a:rPr>
              <a:t>Alur Tujuan Pembelajaran (ATP)</a:t>
            </a:r>
            <a:endParaRPr kumimoji="0" sz="2400" b="0" i="0" u="none" strike="noStrike" kern="1200" cap="none" spc="0" normalizeH="0" baseline="0" noProof="0" dirty="0">
              <a:ln>
                <a:noFill/>
              </a:ln>
              <a:solidFill>
                <a:prstClr val="black"/>
              </a:solidFill>
              <a:effectLst/>
              <a:uLnTx/>
              <a:uFillTx/>
              <a:latin typeface="Quicksand SemiBold"/>
              <a:ea typeface="Quicksand SemiBold"/>
              <a:cs typeface="Quicksand SemiBold"/>
              <a:sym typeface="Quicksand SemiBold"/>
            </a:endParaRPr>
          </a:p>
        </p:txBody>
      </p:sp>
      <p:sp>
        <p:nvSpPr>
          <p:cNvPr id="5" name="Google Shape;527;p39">
            <a:extLst>
              <a:ext uri="{FF2B5EF4-FFF2-40B4-BE49-F238E27FC236}">
                <a16:creationId xmlns:a16="http://schemas.microsoft.com/office/drawing/2014/main" id="{400B5327-53B2-4FC2-AC93-4DB59CAFA08D}"/>
              </a:ext>
            </a:extLst>
          </p:cNvPr>
          <p:cNvSpPr/>
          <p:nvPr/>
        </p:nvSpPr>
        <p:spPr>
          <a:xfrm>
            <a:off x="6309360" y="2594610"/>
            <a:ext cx="5367381" cy="986790"/>
          </a:xfrm>
          <a:prstGeom prst="rect">
            <a:avLst/>
          </a:prstGeom>
          <a:solidFill>
            <a:srgbClr val="EA9999"/>
          </a:solidFill>
          <a:ln>
            <a:noFill/>
          </a:ln>
        </p:spPr>
        <p:txBody>
          <a:bodyPr spcFirstLastPara="1" wrap="square" lIns="68569" tIns="68569" rIns="68569" bIns="68569" anchor="ctr" anchorCtr="0">
            <a:noAutofit/>
          </a:bodyPr>
          <a:lstStyle/>
          <a:p>
            <a:pPr marL="0" marR="0" lvl="0" indent="0" algn="l" defTabSz="685800" rtl="0" eaLnBrk="1" fontAlgn="auto" latinLnBrk="0" hangingPunct="1">
              <a:lnSpc>
                <a:spcPct val="115000"/>
              </a:lnSpc>
              <a:spcBef>
                <a:spcPts val="0"/>
              </a:spcBef>
              <a:spcAft>
                <a:spcPts val="0"/>
              </a:spcAft>
              <a:buClrTx/>
              <a:buSzTx/>
              <a:buFont typeface="Arial"/>
              <a:buNone/>
              <a:tabLst/>
              <a:defRPr/>
            </a:pP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Menggambarkan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urutan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pengembangan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kompetensi</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yang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harus</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dikuasai</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secara</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utuh</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dalam</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satu</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fase</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a:t>
            </a:r>
            <a:endParaRPr kumimoji="0"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endParaRPr>
          </a:p>
        </p:txBody>
      </p:sp>
      <p:sp>
        <p:nvSpPr>
          <p:cNvPr id="6" name="Google Shape;528;p39">
            <a:extLst>
              <a:ext uri="{FF2B5EF4-FFF2-40B4-BE49-F238E27FC236}">
                <a16:creationId xmlns:a16="http://schemas.microsoft.com/office/drawing/2014/main" id="{51D34FE6-51A8-47CC-89F6-D0EF2D898A0B}"/>
              </a:ext>
            </a:extLst>
          </p:cNvPr>
          <p:cNvSpPr/>
          <p:nvPr/>
        </p:nvSpPr>
        <p:spPr>
          <a:xfrm>
            <a:off x="6318810" y="3670076"/>
            <a:ext cx="5454090" cy="1128701"/>
          </a:xfrm>
          <a:prstGeom prst="rect">
            <a:avLst/>
          </a:prstGeom>
          <a:solidFill>
            <a:srgbClr val="EA9999"/>
          </a:solidFill>
          <a:ln>
            <a:noFill/>
          </a:ln>
        </p:spPr>
        <p:txBody>
          <a:bodyPr spcFirstLastPara="1" wrap="square" lIns="68569" tIns="68569" rIns="68569" bIns="68569" anchor="ctr" anchorCtr="0">
            <a:noAutofit/>
          </a:bodyPr>
          <a:lstStyle/>
          <a:p>
            <a:pPr marL="0" marR="0" lvl="0" indent="0" algn="l" defTabSz="685800" rtl="0" eaLnBrk="1" fontAlgn="auto" latinLnBrk="0" hangingPunct="1">
              <a:lnSpc>
                <a:spcPct val="115000"/>
              </a:lnSpc>
              <a:spcBef>
                <a:spcPts val="0"/>
              </a:spcBef>
              <a:spcAft>
                <a:spcPts val="0"/>
              </a:spcAft>
              <a:buClrTx/>
              <a:buSzTx/>
              <a:buFont typeface="Arial"/>
              <a:buNone/>
              <a:tabLst/>
              <a:defRPr/>
            </a:pP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ATP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menggambarkan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cakupan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dan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tahapan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pembelajaran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yang linear dari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awal</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hingga</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akhir</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fase</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a:t>
            </a:r>
            <a:endParaRPr kumimoji="0"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endParaRPr>
          </a:p>
        </p:txBody>
      </p:sp>
      <p:sp>
        <p:nvSpPr>
          <p:cNvPr id="7" name="Google Shape;529;p39">
            <a:extLst>
              <a:ext uri="{FF2B5EF4-FFF2-40B4-BE49-F238E27FC236}">
                <a16:creationId xmlns:a16="http://schemas.microsoft.com/office/drawing/2014/main" id="{DA6C594F-C9B4-4709-9F88-3BA08DE02ADA}"/>
              </a:ext>
            </a:extLst>
          </p:cNvPr>
          <p:cNvSpPr/>
          <p:nvPr/>
        </p:nvSpPr>
        <p:spPr>
          <a:xfrm>
            <a:off x="6318810" y="4887454"/>
            <a:ext cx="5357931" cy="1764806"/>
          </a:xfrm>
          <a:prstGeom prst="rect">
            <a:avLst/>
          </a:prstGeom>
          <a:solidFill>
            <a:srgbClr val="EA9999"/>
          </a:solidFill>
          <a:ln>
            <a:noFill/>
          </a:ln>
        </p:spPr>
        <p:txBody>
          <a:bodyPr spcFirstLastPara="1" wrap="square" lIns="68569" tIns="68569" rIns="68569" bIns="68569" anchor="ctr" anchorCtr="0">
            <a:noAutofit/>
          </a:bodyPr>
          <a:lstStyle/>
          <a:p>
            <a:pPr marL="0" marR="0" lvl="0" indent="0" algn="l" defTabSz="685800" rtl="0" eaLnBrk="1" fontAlgn="auto" latinLnBrk="0" hangingPunct="1">
              <a:lnSpc>
                <a:spcPct val="115000"/>
              </a:lnSpc>
              <a:spcBef>
                <a:spcPts val="0"/>
              </a:spcBef>
              <a:spcAft>
                <a:spcPts val="0"/>
              </a:spcAft>
              <a:buClrTx/>
              <a:buSzTx/>
              <a:buFont typeface="Arial"/>
              <a:buNone/>
              <a:tabLst/>
              <a:defRPr/>
            </a:pP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ATP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menggambarkan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cakupan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dan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tahapan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pembelajaran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yang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menggambarkan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tahapan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perkembangan</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kompetensi</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dalam</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satu</a:t>
            </a:r>
            <a:r>
              <a:rPr kumimoji="0" lang="en-US"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rPr>
              <a:t> </a:t>
            </a:r>
            <a:r>
              <a:rPr kumimoji="0" lang="en-US" sz="2000" b="0" i="0" u="none" strike="noStrike" kern="1200" cap="none" spc="0" normalizeH="0" baseline="0" noProof="0" dirty="0" err="1">
                <a:ln>
                  <a:noFill/>
                </a:ln>
                <a:solidFill>
                  <a:srgbClr val="181818"/>
                </a:solidFill>
                <a:effectLst/>
                <a:uLnTx/>
                <a:uFillTx/>
                <a:latin typeface="Calibri" panose="020F0502020204030204"/>
                <a:ea typeface="+mn-ea"/>
                <a:cs typeface="Arial"/>
                <a:sym typeface="Arial"/>
              </a:rPr>
              <a:t>fase</a:t>
            </a:r>
            <a:endParaRPr kumimoji="0" sz="2000" b="0" i="0" u="none" strike="noStrike" kern="1200" cap="none" spc="0" normalizeH="0" baseline="0" noProof="0" dirty="0">
              <a:ln>
                <a:noFill/>
              </a:ln>
              <a:solidFill>
                <a:srgbClr val="181818"/>
              </a:solidFill>
              <a:effectLst/>
              <a:uLnTx/>
              <a:uFillTx/>
              <a:latin typeface="Calibri" panose="020F0502020204030204"/>
              <a:ea typeface="+mn-ea"/>
              <a:cs typeface="Arial"/>
              <a:sym typeface="Arial"/>
            </a:endParaRPr>
          </a:p>
        </p:txBody>
      </p:sp>
      <p:sp>
        <p:nvSpPr>
          <p:cNvPr id="8" name="Arrow: Curved Down 7">
            <a:extLst>
              <a:ext uri="{FF2B5EF4-FFF2-40B4-BE49-F238E27FC236}">
                <a16:creationId xmlns:a16="http://schemas.microsoft.com/office/drawing/2014/main" id="{59A3D1CA-8153-4B05-967A-325E1D7C173C}"/>
              </a:ext>
            </a:extLst>
          </p:cNvPr>
          <p:cNvSpPr/>
          <p:nvPr/>
        </p:nvSpPr>
        <p:spPr>
          <a:xfrm>
            <a:off x="5006340" y="2545081"/>
            <a:ext cx="1312470" cy="88391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9" name="Arrow: Right 8">
            <a:extLst>
              <a:ext uri="{FF2B5EF4-FFF2-40B4-BE49-F238E27FC236}">
                <a16:creationId xmlns:a16="http://schemas.microsoft.com/office/drawing/2014/main" id="{4B2C922B-2F83-4DAE-91DE-D34316CDAB63}"/>
              </a:ext>
            </a:extLst>
          </p:cNvPr>
          <p:cNvSpPr/>
          <p:nvPr/>
        </p:nvSpPr>
        <p:spPr>
          <a:xfrm flipV="1">
            <a:off x="5634990" y="3954780"/>
            <a:ext cx="674370" cy="5105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Arrow: Curved Up 9">
            <a:extLst>
              <a:ext uri="{FF2B5EF4-FFF2-40B4-BE49-F238E27FC236}">
                <a16:creationId xmlns:a16="http://schemas.microsoft.com/office/drawing/2014/main" id="{AE25180D-C806-4DC7-BC2A-E9692D6777C8}"/>
              </a:ext>
            </a:extLst>
          </p:cNvPr>
          <p:cNvSpPr/>
          <p:nvPr/>
        </p:nvSpPr>
        <p:spPr>
          <a:xfrm>
            <a:off x="4846320" y="5105403"/>
            <a:ext cx="1611630" cy="114680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pic>
        <p:nvPicPr>
          <p:cNvPr id="11" name="Picture 10">
            <a:extLst>
              <a:ext uri="{FF2B5EF4-FFF2-40B4-BE49-F238E27FC236}">
                <a16:creationId xmlns:a16="http://schemas.microsoft.com/office/drawing/2014/main" id="{375BCD27-C203-420F-BBB3-977CD0C280AD}"/>
              </a:ext>
            </a:extLst>
          </p:cNvPr>
          <p:cNvPicPr>
            <a:picLocks noChangeAspect="1"/>
          </p:cNvPicPr>
          <p:nvPr/>
        </p:nvPicPr>
        <p:blipFill>
          <a:blip r:embed="rId2"/>
          <a:stretch>
            <a:fillRect/>
          </a:stretch>
        </p:blipFill>
        <p:spPr>
          <a:xfrm>
            <a:off x="10142508" y="78538"/>
            <a:ext cx="1630392" cy="957532"/>
          </a:xfrm>
          <a:prstGeom prst="rect">
            <a:avLst/>
          </a:prstGeom>
        </p:spPr>
      </p:pic>
    </p:spTree>
    <p:extLst>
      <p:ext uri="{BB962C8B-B14F-4D97-AF65-F5344CB8AC3E}">
        <p14:creationId xmlns:p14="http://schemas.microsoft.com/office/powerpoint/2010/main" val="326138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57AEF-42FE-4C4A-867D-87B3555EC7FA}"/>
              </a:ext>
            </a:extLst>
          </p:cNvPr>
          <p:cNvSpPr>
            <a:spLocks noGrp="1"/>
          </p:cNvSpPr>
          <p:nvPr>
            <p:ph type="body" sz="quarter" idx="11"/>
          </p:nvPr>
        </p:nvSpPr>
        <p:spPr>
          <a:xfrm>
            <a:off x="3589021" y="1676403"/>
            <a:ext cx="7219043" cy="4465636"/>
          </a:xfrm>
        </p:spPr>
        <p:txBody>
          <a:bodyPr>
            <a:normAutofit fontScale="92500" lnSpcReduction="20000"/>
          </a:bodyPr>
          <a:lstStyle/>
          <a:p>
            <a:pPr marL="342900" indent="-342900">
              <a:buAutoNum type="arabicPeriod"/>
            </a:pPr>
            <a:r>
              <a:rPr lang="en-US" dirty="0"/>
              <a:t>IDENTIAS</a:t>
            </a:r>
          </a:p>
          <a:p>
            <a:pPr marL="285750" indent="-285750">
              <a:buFontTx/>
              <a:buChar char="-"/>
            </a:pPr>
            <a:r>
              <a:rPr lang="en-US" dirty="0"/>
              <a:t>Nama </a:t>
            </a:r>
            <a:r>
              <a:rPr lang="en-US" dirty="0" err="1"/>
              <a:t>Satuan</a:t>
            </a:r>
            <a:r>
              <a:rPr lang="en-US" dirty="0"/>
              <a:t> Pendidikan</a:t>
            </a:r>
          </a:p>
          <a:p>
            <a:pPr marL="285750" indent="-285750">
              <a:buFontTx/>
              <a:buChar char="-"/>
            </a:pPr>
            <a:r>
              <a:rPr lang="en-US" dirty="0"/>
              <a:t>Mata Pelajaran</a:t>
            </a:r>
          </a:p>
          <a:p>
            <a:pPr marL="285750" indent="-285750">
              <a:buFontTx/>
              <a:buChar char="-"/>
            </a:pPr>
            <a:r>
              <a:rPr lang="en-US" dirty="0" err="1"/>
              <a:t>Fase</a:t>
            </a:r>
            <a:endParaRPr lang="en-US" dirty="0"/>
          </a:p>
          <a:p>
            <a:pPr marL="285750" indent="-285750">
              <a:buFontTx/>
              <a:buChar char="-"/>
            </a:pPr>
            <a:r>
              <a:rPr lang="en-US" dirty="0"/>
              <a:t>Kelas</a:t>
            </a:r>
          </a:p>
          <a:p>
            <a:pPr marL="285750" indent="-285750">
              <a:buFontTx/>
              <a:buChar char="-"/>
            </a:pPr>
            <a:r>
              <a:rPr lang="en-US" dirty="0" err="1"/>
              <a:t>Tahun</a:t>
            </a:r>
            <a:r>
              <a:rPr lang="en-US" dirty="0"/>
              <a:t> </a:t>
            </a:r>
            <a:r>
              <a:rPr lang="en-US" dirty="0" err="1"/>
              <a:t>pelajaran</a:t>
            </a:r>
            <a:endParaRPr lang="en-US" dirty="0"/>
          </a:p>
          <a:p>
            <a:endParaRPr lang="en-US" dirty="0"/>
          </a:p>
          <a:p>
            <a:r>
              <a:rPr lang="en-US" dirty="0"/>
              <a:t>2. </a:t>
            </a:r>
            <a:r>
              <a:rPr lang="en-US" dirty="0" err="1"/>
              <a:t>Elemen</a:t>
            </a:r>
            <a:endParaRPr lang="en-US" dirty="0"/>
          </a:p>
          <a:p>
            <a:r>
              <a:rPr lang="en-US" dirty="0"/>
              <a:t>3. Capaian Pembelajaran</a:t>
            </a:r>
          </a:p>
          <a:p>
            <a:r>
              <a:rPr lang="en-US" dirty="0"/>
              <a:t>4. Alur Tujuan Pembelajaran</a:t>
            </a:r>
          </a:p>
          <a:p>
            <a:r>
              <a:rPr lang="en-US" dirty="0"/>
              <a:t>5. </a:t>
            </a:r>
            <a:r>
              <a:rPr lang="en-US" dirty="0" err="1"/>
              <a:t>Materi</a:t>
            </a:r>
            <a:endParaRPr lang="en-US" dirty="0"/>
          </a:p>
          <a:p>
            <a:r>
              <a:rPr lang="en-US" dirty="0"/>
              <a:t>6. Profil </a:t>
            </a:r>
            <a:r>
              <a:rPr lang="en-US" dirty="0" err="1"/>
              <a:t>Pelajar</a:t>
            </a:r>
            <a:r>
              <a:rPr lang="en-US" dirty="0"/>
              <a:t> Pancasila</a:t>
            </a:r>
          </a:p>
          <a:p>
            <a:r>
              <a:rPr lang="en-US" dirty="0"/>
              <a:t>7. </a:t>
            </a:r>
            <a:r>
              <a:rPr lang="en-US" dirty="0" err="1"/>
              <a:t>Glosarium</a:t>
            </a:r>
            <a:endParaRPr lang="en-US" dirty="0"/>
          </a:p>
          <a:p>
            <a:r>
              <a:rPr lang="en-US" dirty="0"/>
              <a:t>8. </a:t>
            </a:r>
            <a:r>
              <a:rPr lang="en-US" dirty="0" err="1"/>
              <a:t>Sumber</a:t>
            </a:r>
            <a:endParaRPr lang="en-US" dirty="0"/>
          </a:p>
          <a:p>
            <a:endParaRPr lang="en-ID" dirty="0"/>
          </a:p>
        </p:txBody>
      </p:sp>
      <p:sp>
        <p:nvSpPr>
          <p:cNvPr id="3" name="Title 2">
            <a:extLst>
              <a:ext uri="{FF2B5EF4-FFF2-40B4-BE49-F238E27FC236}">
                <a16:creationId xmlns:a16="http://schemas.microsoft.com/office/drawing/2014/main" id="{C385D051-9AA3-4181-8C48-E82A1BB1038A}"/>
              </a:ext>
            </a:extLst>
          </p:cNvPr>
          <p:cNvSpPr>
            <a:spLocks noGrp="1"/>
          </p:cNvSpPr>
          <p:nvPr>
            <p:ph type="title"/>
          </p:nvPr>
        </p:nvSpPr>
        <p:spPr>
          <a:xfrm>
            <a:off x="3589021" y="715961"/>
            <a:ext cx="8087722" cy="1189037"/>
          </a:xfrm>
        </p:spPr>
        <p:txBody>
          <a:bodyPr/>
          <a:lstStyle/>
          <a:p>
            <a:r>
              <a:rPr lang="en-US" dirty="0"/>
              <a:t>ALUR TUJUAN PEMBELAJARAN</a:t>
            </a:r>
            <a:endParaRPr lang="en-ID" dirty="0"/>
          </a:p>
        </p:txBody>
      </p:sp>
      <p:pic>
        <p:nvPicPr>
          <p:cNvPr id="4" name="Picture 3">
            <a:extLst>
              <a:ext uri="{FF2B5EF4-FFF2-40B4-BE49-F238E27FC236}">
                <a16:creationId xmlns:a16="http://schemas.microsoft.com/office/drawing/2014/main" id="{4D8EC33B-2020-4FEE-ABDE-12DC55B76D13}"/>
              </a:ext>
            </a:extLst>
          </p:cNvPr>
          <p:cNvPicPr>
            <a:picLocks noChangeAspect="1"/>
          </p:cNvPicPr>
          <p:nvPr/>
        </p:nvPicPr>
        <p:blipFill>
          <a:blip r:embed="rId2"/>
          <a:stretch>
            <a:fillRect/>
          </a:stretch>
        </p:blipFill>
        <p:spPr>
          <a:xfrm>
            <a:off x="10265435" y="0"/>
            <a:ext cx="1630392" cy="957532"/>
          </a:xfrm>
          <a:prstGeom prst="rect">
            <a:avLst/>
          </a:prstGeom>
        </p:spPr>
      </p:pic>
    </p:spTree>
    <p:extLst>
      <p:ext uri="{BB962C8B-B14F-4D97-AF65-F5344CB8AC3E}">
        <p14:creationId xmlns:p14="http://schemas.microsoft.com/office/powerpoint/2010/main" val="80114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617AA4-2EFD-4C3E-B5B6-AE0DCFF61169}"/>
              </a:ext>
            </a:extLst>
          </p:cNvPr>
          <p:cNvSpPr>
            <a:spLocks noGrp="1"/>
          </p:cNvSpPr>
          <p:nvPr>
            <p:ph type="title"/>
          </p:nvPr>
        </p:nvSpPr>
        <p:spPr>
          <a:xfrm>
            <a:off x="761999" y="301925"/>
            <a:ext cx="6476999" cy="1603073"/>
          </a:xfrm>
        </p:spPr>
        <p:txBody>
          <a:bodyPr>
            <a:normAutofit fontScale="90000"/>
          </a:bodyPr>
          <a:lstStyle/>
          <a:p>
            <a:r>
              <a:rPr lang="en-US" sz="1800" dirty="0"/>
              <a:t>CONTOH ATP</a:t>
            </a:r>
            <a:br>
              <a:rPr lang="en-US" sz="1800" dirty="0"/>
            </a:br>
            <a:r>
              <a:rPr lang="en-US" sz="1800" b="0" dirty="0">
                <a:solidFill>
                  <a:schemeClr val="tx1"/>
                </a:solidFill>
              </a:rPr>
              <a:t>Nama Satuan Pendidikan : …….</a:t>
            </a:r>
            <a:br>
              <a:rPr lang="en-US" sz="1800" b="0" dirty="0">
                <a:solidFill>
                  <a:schemeClr val="tx1"/>
                </a:solidFill>
              </a:rPr>
            </a:br>
            <a:r>
              <a:rPr lang="en-US" sz="1800" b="0" dirty="0">
                <a:solidFill>
                  <a:schemeClr val="tx1"/>
                </a:solidFill>
              </a:rPr>
              <a:t>Mata Pelajaran                  : </a:t>
            </a:r>
            <a:r>
              <a:rPr lang="en-US" sz="1800" b="0" dirty="0" err="1">
                <a:solidFill>
                  <a:schemeClr val="tx1"/>
                </a:solidFill>
              </a:rPr>
              <a:t>Prakarya</a:t>
            </a:r>
            <a:r>
              <a:rPr lang="en-US" sz="1800" b="0" dirty="0">
                <a:solidFill>
                  <a:schemeClr val="tx1"/>
                </a:solidFill>
              </a:rPr>
              <a:t> dan </a:t>
            </a:r>
            <a:r>
              <a:rPr lang="en-US" sz="1800" b="0" dirty="0" err="1">
                <a:solidFill>
                  <a:schemeClr val="tx1"/>
                </a:solidFill>
              </a:rPr>
              <a:t>Kewirausahaan</a:t>
            </a:r>
            <a:br>
              <a:rPr lang="en-US" sz="1800" b="0" dirty="0">
                <a:solidFill>
                  <a:schemeClr val="tx1"/>
                </a:solidFill>
              </a:rPr>
            </a:br>
            <a:r>
              <a:rPr lang="en-US" sz="1800" b="0" dirty="0" err="1">
                <a:solidFill>
                  <a:schemeClr val="tx1"/>
                </a:solidFill>
              </a:rPr>
              <a:t>Fase</a:t>
            </a:r>
            <a:r>
              <a:rPr lang="en-US" sz="1800" b="0" dirty="0">
                <a:solidFill>
                  <a:schemeClr val="tx1"/>
                </a:solidFill>
              </a:rPr>
              <a:t>/Kelas                          : E /X</a:t>
            </a:r>
            <a:br>
              <a:rPr lang="en-US" sz="1800" b="0" dirty="0">
                <a:solidFill>
                  <a:schemeClr val="tx1"/>
                </a:solidFill>
              </a:rPr>
            </a:br>
            <a:r>
              <a:rPr lang="en-US" sz="1800" b="0" dirty="0">
                <a:solidFill>
                  <a:schemeClr val="tx1"/>
                </a:solidFill>
              </a:rPr>
              <a:t>TP                                       : 2022/2023</a:t>
            </a:r>
            <a:br>
              <a:rPr lang="en-US" sz="1800" b="0" dirty="0">
                <a:solidFill>
                  <a:schemeClr val="tx1"/>
                </a:solidFill>
              </a:rPr>
            </a:br>
            <a:r>
              <a:rPr lang="en-US" sz="1800" b="0" dirty="0" err="1">
                <a:solidFill>
                  <a:schemeClr val="tx1"/>
                </a:solidFill>
              </a:rPr>
              <a:t>Penyusun</a:t>
            </a:r>
            <a:r>
              <a:rPr lang="en-US" sz="1800" b="0" dirty="0">
                <a:solidFill>
                  <a:schemeClr val="tx1"/>
                </a:solidFill>
              </a:rPr>
              <a:t>                           :…..</a:t>
            </a:r>
            <a:br>
              <a:rPr lang="en-US" sz="1800" b="0" dirty="0">
                <a:solidFill>
                  <a:schemeClr val="tx1"/>
                </a:solidFill>
              </a:rPr>
            </a:br>
            <a:endParaRPr lang="en-ID" sz="1800" b="0" dirty="0">
              <a:solidFill>
                <a:schemeClr val="tx1"/>
              </a:solidFill>
            </a:endParaRPr>
          </a:p>
        </p:txBody>
      </p:sp>
      <p:pic>
        <p:nvPicPr>
          <p:cNvPr id="3" name="Picture 2">
            <a:extLst>
              <a:ext uri="{FF2B5EF4-FFF2-40B4-BE49-F238E27FC236}">
                <a16:creationId xmlns:a16="http://schemas.microsoft.com/office/drawing/2014/main" id="{E3924FB5-CB87-4CEE-A4B4-E2511EDEC9FB}"/>
              </a:ext>
            </a:extLst>
          </p:cNvPr>
          <p:cNvPicPr>
            <a:picLocks noChangeAspect="1"/>
          </p:cNvPicPr>
          <p:nvPr/>
        </p:nvPicPr>
        <p:blipFill>
          <a:blip r:embed="rId2"/>
          <a:stretch>
            <a:fillRect/>
          </a:stretch>
        </p:blipFill>
        <p:spPr>
          <a:xfrm>
            <a:off x="603850" y="1920797"/>
            <a:ext cx="10381902" cy="4635278"/>
          </a:xfrm>
          <a:prstGeom prst="rect">
            <a:avLst/>
          </a:prstGeom>
        </p:spPr>
      </p:pic>
      <p:pic>
        <p:nvPicPr>
          <p:cNvPr id="7" name="Picture 6">
            <a:extLst>
              <a:ext uri="{FF2B5EF4-FFF2-40B4-BE49-F238E27FC236}">
                <a16:creationId xmlns:a16="http://schemas.microsoft.com/office/drawing/2014/main" id="{98E6F850-E066-4688-92F1-11EC99160E7E}"/>
              </a:ext>
            </a:extLst>
          </p:cNvPr>
          <p:cNvPicPr>
            <a:picLocks noChangeAspect="1"/>
          </p:cNvPicPr>
          <p:nvPr/>
        </p:nvPicPr>
        <p:blipFill>
          <a:blip r:embed="rId3"/>
          <a:stretch>
            <a:fillRect/>
          </a:stretch>
        </p:blipFill>
        <p:spPr>
          <a:xfrm>
            <a:off x="4140283" y="4041622"/>
            <a:ext cx="1409772" cy="2410935"/>
          </a:xfrm>
          <a:prstGeom prst="rect">
            <a:avLst/>
          </a:prstGeom>
        </p:spPr>
      </p:pic>
      <p:pic>
        <p:nvPicPr>
          <p:cNvPr id="8" name="Picture 7">
            <a:extLst>
              <a:ext uri="{FF2B5EF4-FFF2-40B4-BE49-F238E27FC236}">
                <a16:creationId xmlns:a16="http://schemas.microsoft.com/office/drawing/2014/main" id="{A2360823-B720-4216-9A9E-6FE80B8216E3}"/>
              </a:ext>
            </a:extLst>
          </p:cNvPr>
          <p:cNvPicPr>
            <a:picLocks noChangeAspect="1"/>
          </p:cNvPicPr>
          <p:nvPr/>
        </p:nvPicPr>
        <p:blipFill>
          <a:blip r:embed="rId4"/>
          <a:stretch>
            <a:fillRect/>
          </a:stretch>
        </p:blipFill>
        <p:spPr>
          <a:xfrm>
            <a:off x="8479767" y="-87613"/>
            <a:ext cx="1630392" cy="957532"/>
          </a:xfrm>
          <a:prstGeom prst="rect">
            <a:avLst/>
          </a:prstGeom>
        </p:spPr>
      </p:pic>
      <p:pic>
        <p:nvPicPr>
          <p:cNvPr id="10" name="Picture 9">
            <a:extLst>
              <a:ext uri="{FF2B5EF4-FFF2-40B4-BE49-F238E27FC236}">
                <a16:creationId xmlns:a16="http://schemas.microsoft.com/office/drawing/2014/main" id="{2F042F47-2123-4973-BD27-DADF3CEB5F0A}"/>
              </a:ext>
            </a:extLst>
          </p:cNvPr>
          <p:cNvPicPr>
            <a:picLocks noChangeAspect="1"/>
          </p:cNvPicPr>
          <p:nvPr/>
        </p:nvPicPr>
        <p:blipFill>
          <a:blip r:embed="rId5"/>
          <a:stretch>
            <a:fillRect/>
          </a:stretch>
        </p:blipFill>
        <p:spPr>
          <a:xfrm>
            <a:off x="6778599" y="2294626"/>
            <a:ext cx="976548" cy="2260121"/>
          </a:xfrm>
          <a:prstGeom prst="rect">
            <a:avLst/>
          </a:prstGeom>
        </p:spPr>
      </p:pic>
    </p:spTree>
    <p:extLst>
      <p:ext uri="{BB962C8B-B14F-4D97-AF65-F5344CB8AC3E}">
        <p14:creationId xmlns:p14="http://schemas.microsoft.com/office/powerpoint/2010/main" val="93071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5F17F7-8BF4-4DFB-89DC-4166CFAFB9A8}"/>
              </a:ext>
            </a:extLst>
          </p:cNvPr>
          <p:cNvPicPr>
            <a:picLocks noChangeAspect="1"/>
          </p:cNvPicPr>
          <p:nvPr/>
        </p:nvPicPr>
        <p:blipFill>
          <a:blip r:embed="rId2"/>
          <a:stretch>
            <a:fillRect/>
          </a:stretch>
        </p:blipFill>
        <p:spPr>
          <a:xfrm>
            <a:off x="862642" y="120770"/>
            <a:ext cx="8212347" cy="6564702"/>
          </a:xfrm>
          <a:prstGeom prst="rect">
            <a:avLst/>
          </a:prstGeom>
        </p:spPr>
      </p:pic>
      <p:pic>
        <p:nvPicPr>
          <p:cNvPr id="6" name="Picture 5">
            <a:extLst>
              <a:ext uri="{FF2B5EF4-FFF2-40B4-BE49-F238E27FC236}">
                <a16:creationId xmlns:a16="http://schemas.microsoft.com/office/drawing/2014/main" id="{18D93C96-8BBE-47B2-8BEF-8719EBD936B0}"/>
              </a:ext>
            </a:extLst>
          </p:cNvPr>
          <p:cNvPicPr>
            <a:picLocks noChangeAspect="1"/>
          </p:cNvPicPr>
          <p:nvPr/>
        </p:nvPicPr>
        <p:blipFill>
          <a:blip r:embed="rId3"/>
          <a:stretch>
            <a:fillRect/>
          </a:stretch>
        </p:blipFill>
        <p:spPr>
          <a:xfrm>
            <a:off x="8962846" y="0"/>
            <a:ext cx="1630392" cy="957532"/>
          </a:xfrm>
          <a:prstGeom prst="rect">
            <a:avLst/>
          </a:prstGeom>
        </p:spPr>
      </p:pic>
    </p:spTree>
    <p:extLst>
      <p:ext uri="{BB962C8B-B14F-4D97-AF65-F5344CB8AC3E}">
        <p14:creationId xmlns:p14="http://schemas.microsoft.com/office/powerpoint/2010/main" val="252698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2A581B-E80B-43BD-82D2-9BB100D0CD4D}"/>
              </a:ext>
            </a:extLst>
          </p:cNvPr>
          <p:cNvSpPr>
            <a:spLocks noGrp="1"/>
          </p:cNvSpPr>
          <p:nvPr>
            <p:ph type="body" sz="quarter" idx="11"/>
          </p:nvPr>
        </p:nvSpPr>
        <p:spPr/>
        <p:txBody>
          <a:bodyPr/>
          <a:lstStyle/>
          <a:p>
            <a:endParaRPr lang="en-ID"/>
          </a:p>
        </p:txBody>
      </p:sp>
      <p:sp>
        <p:nvSpPr>
          <p:cNvPr id="3" name="Title 2">
            <a:extLst>
              <a:ext uri="{FF2B5EF4-FFF2-40B4-BE49-F238E27FC236}">
                <a16:creationId xmlns:a16="http://schemas.microsoft.com/office/drawing/2014/main" id="{257659E2-6AB2-4E92-B935-FCEF9AB66FAE}"/>
              </a:ext>
            </a:extLst>
          </p:cNvPr>
          <p:cNvSpPr>
            <a:spLocks noGrp="1"/>
          </p:cNvSpPr>
          <p:nvPr>
            <p:ph type="title"/>
          </p:nvPr>
        </p:nvSpPr>
        <p:spPr/>
        <p:txBody>
          <a:bodyPr/>
          <a:lstStyle/>
          <a:p>
            <a:r>
              <a:rPr lang="en-US" dirty="0"/>
              <a:t>CONTOH BUKU NILAI</a:t>
            </a:r>
            <a:endParaRPr lang="en-ID" dirty="0"/>
          </a:p>
        </p:txBody>
      </p:sp>
      <p:pic>
        <p:nvPicPr>
          <p:cNvPr id="6" name="Picture 5">
            <a:extLst>
              <a:ext uri="{FF2B5EF4-FFF2-40B4-BE49-F238E27FC236}">
                <a16:creationId xmlns:a16="http://schemas.microsoft.com/office/drawing/2014/main" id="{02B99E8E-25AB-45A8-9271-F2ABC8510490}"/>
              </a:ext>
            </a:extLst>
          </p:cNvPr>
          <p:cNvPicPr>
            <a:picLocks noChangeAspect="1"/>
          </p:cNvPicPr>
          <p:nvPr/>
        </p:nvPicPr>
        <p:blipFill>
          <a:blip r:embed="rId2"/>
          <a:stretch>
            <a:fillRect/>
          </a:stretch>
        </p:blipFill>
        <p:spPr>
          <a:xfrm>
            <a:off x="10317193" y="106616"/>
            <a:ext cx="1630392" cy="957532"/>
          </a:xfrm>
          <a:prstGeom prst="rect">
            <a:avLst/>
          </a:prstGeom>
        </p:spPr>
      </p:pic>
      <p:pic>
        <p:nvPicPr>
          <p:cNvPr id="7" name="Picture 6">
            <a:extLst>
              <a:ext uri="{FF2B5EF4-FFF2-40B4-BE49-F238E27FC236}">
                <a16:creationId xmlns:a16="http://schemas.microsoft.com/office/drawing/2014/main" id="{E8433161-385F-40D4-BBAC-0059D29D2C84}"/>
              </a:ext>
            </a:extLst>
          </p:cNvPr>
          <p:cNvPicPr>
            <a:picLocks noChangeAspect="1"/>
          </p:cNvPicPr>
          <p:nvPr/>
        </p:nvPicPr>
        <p:blipFill>
          <a:blip r:embed="rId3"/>
          <a:stretch>
            <a:fillRect/>
          </a:stretch>
        </p:blipFill>
        <p:spPr>
          <a:xfrm>
            <a:off x="1415809" y="1544129"/>
            <a:ext cx="10531776" cy="4960188"/>
          </a:xfrm>
          <a:prstGeom prst="rect">
            <a:avLst/>
          </a:prstGeom>
        </p:spPr>
      </p:pic>
    </p:spTree>
    <p:extLst>
      <p:ext uri="{BB962C8B-B14F-4D97-AF65-F5344CB8AC3E}">
        <p14:creationId xmlns:p14="http://schemas.microsoft.com/office/powerpoint/2010/main" val="157849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E97149-D0EC-4FB7-91AE-77E4FCA5B84C}"/>
              </a:ext>
            </a:extLst>
          </p:cNvPr>
          <p:cNvSpPr>
            <a:spLocks noGrp="1"/>
          </p:cNvSpPr>
          <p:nvPr>
            <p:ph type="body" sz="quarter" idx="11"/>
          </p:nvPr>
        </p:nvSpPr>
        <p:spPr/>
        <p:txBody>
          <a:bodyPr/>
          <a:lstStyle/>
          <a:p>
            <a:pPr marL="342900" indent="-342900">
              <a:buAutoNum type="arabicPeriod"/>
            </a:pPr>
            <a:r>
              <a:rPr lang="en-US" dirty="0"/>
              <a:t>MEMOTIVASI GURU MENYUSUN PERANGKAT PEMBELAJARAN</a:t>
            </a:r>
          </a:p>
          <a:p>
            <a:pPr marL="342900" indent="-342900">
              <a:buAutoNum type="arabicPeriod"/>
            </a:pPr>
            <a:r>
              <a:rPr lang="en-US" dirty="0"/>
              <a:t>MEMOTIVASI KEPALA SEKOLAH MELAKSANAKAN SUPERVISI AKADEMIK</a:t>
            </a:r>
          </a:p>
          <a:p>
            <a:r>
              <a:rPr lang="en-US" dirty="0"/>
              <a:t>3. MENCEK KELENGKAPAN PERANGKAT GURU</a:t>
            </a:r>
          </a:p>
          <a:p>
            <a:pPr marL="342900" indent="-342900">
              <a:buAutoNum type="arabicPeriod"/>
            </a:pPr>
            <a:endParaRPr lang="en-ID" dirty="0"/>
          </a:p>
        </p:txBody>
      </p:sp>
      <p:sp>
        <p:nvSpPr>
          <p:cNvPr id="3" name="Title 2">
            <a:extLst>
              <a:ext uri="{FF2B5EF4-FFF2-40B4-BE49-F238E27FC236}">
                <a16:creationId xmlns:a16="http://schemas.microsoft.com/office/drawing/2014/main" id="{E1059D7F-0CCD-4FEC-9310-2C6130D21DEA}"/>
              </a:ext>
            </a:extLst>
          </p:cNvPr>
          <p:cNvSpPr>
            <a:spLocks noGrp="1"/>
          </p:cNvSpPr>
          <p:nvPr>
            <p:ph type="title"/>
          </p:nvPr>
        </p:nvSpPr>
        <p:spPr/>
        <p:txBody>
          <a:bodyPr>
            <a:normAutofit fontScale="90000"/>
          </a:bodyPr>
          <a:lstStyle/>
          <a:p>
            <a:r>
              <a:rPr lang="en-US" dirty="0"/>
              <a:t>PERANAN PENGAWAS TERHADAP PERANGKAT GURU</a:t>
            </a:r>
            <a:endParaRPr lang="en-ID" dirty="0"/>
          </a:p>
        </p:txBody>
      </p:sp>
      <p:pic>
        <p:nvPicPr>
          <p:cNvPr id="4" name="Picture 3">
            <a:extLst>
              <a:ext uri="{FF2B5EF4-FFF2-40B4-BE49-F238E27FC236}">
                <a16:creationId xmlns:a16="http://schemas.microsoft.com/office/drawing/2014/main" id="{E8E9FFB7-9826-49F6-944F-CF09F2281983}"/>
              </a:ext>
            </a:extLst>
          </p:cNvPr>
          <p:cNvPicPr>
            <a:picLocks noChangeAspect="1"/>
          </p:cNvPicPr>
          <p:nvPr/>
        </p:nvPicPr>
        <p:blipFill>
          <a:blip r:embed="rId2"/>
          <a:stretch>
            <a:fillRect/>
          </a:stretch>
        </p:blipFill>
        <p:spPr>
          <a:xfrm>
            <a:off x="10256809" y="0"/>
            <a:ext cx="1630392" cy="957532"/>
          </a:xfrm>
          <a:prstGeom prst="rect">
            <a:avLst/>
          </a:prstGeom>
        </p:spPr>
      </p:pic>
    </p:spTree>
    <p:extLst>
      <p:ext uri="{BB962C8B-B14F-4D97-AF65-F5344CB8AC3E}">
        <p14:creationId xmlns:p14="http://schemas.microsoft.com/office/powerpoint/2010/main" val="1314063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7591F-BFF7-44FF-81D9-DF7DC396B497}"/>
              </a:ext>
            </a:extLst>
          </p:cNvPr>
          <p:cNvSpPr>
            <a:spLocks noGrp="1"/>
          </p:cNvSpPr>
          <p:nvPr>
            <p:ph type="title"/>
          </p:nvPr>
        </p:nvSpPr>
        <p:spPr>
          <a:xfrm>
            <a:off x="1504950" y="2304288"/>
            <a:ext cx="9734549" cy="2258568"/>
          </a:xfrm>
        </p:spPr>
        <p:txBody>
          <a:bodyPr>
            <a:normAutofit/>
          </a:bodyPr>
          <a:lstStyle/>
          <a:p>
            <a:pPr algn="l"/>
            <a:r>
              <a:rPr lang="en-US" dirty="0"/>
              <a:t>HARUM NIAN BUNGA SELASIH</a:t>
            </a:r>
            <a:br>
              <a:rPr lang="en-US" dirty="0"/>
            </a:br>
            <a:r>
              <a:rPr lang="en-US" dirty="0"/>
              <a:t>CUKUP SEKIAN TERIMA KASIH</a:t>
            </a:r>
            <a:endParaRPr lang="en-ID" dirty="0"/>
          </a:p>
        </p:txBody>
      </p:sp>
    </p:spTree>
    <p:extLst>
      <p:ext uri="{BB962C8B-B14F-4D97-AF65-F5344CB8AC3E}">
        <p14:creationId xmlns:p14="http://schemas.microsoft.com/office/powerpoint/2010/main" val="661014660"/>
      </p:ext>
    </p:extLst>
  </p:cSld>
  <p:clrMapOvr>
    <a:masterClrMapping/>
  </p:clrMapOvr>
</p:sld>
</file>

<file path=ppt/theme/theme1.xml><?xml version="1.0" encoding="utf-8"?>
<a:theme xmlns:a="http://schemas.openxmlformats.org/drawingml/2006/main" name="1_Office Theme">
  <a:themeElements>
    <a:clrScheme name="Islander">
      <a:dk1>
        <a:srgbClr val="000000"/>
      </a:dk1>
      <a:lt1>
        <a:srgbClr val="FFFFFF"/>
      </a:lt1>
      <a:dk2>
        <a:srgbClr val="000000"/>
      </a:dk2>
      <a:lt2>
        <a:srgbClr val="E6E6E6"/>
      </a:lt2>
      <a:accent1>
        <a:srgbClr val="E56925"/>
      </a:accent1>
      <a:accent2>
        <a:srgbClr val="F19936"/>
      </a:accent2>
      <a:accent3>
        <a:srgbClr val="5DA3CC"/>
      </a:accent3>
      <a:accent4>
        <a:srgbClr val="B3DAD6"/>
      </a:accent4>
      <a:accent5>
        <a:srgbClr val="76B144"/>
      </a:accent5>
      <a:accent6>
        <a:srgbClr val="438F63"/>
      </a:accent6>
      <a:hlink>
        <a:srgbClr val="E2DD60"/>
      </a:hlink>
      <a:folHlink>
        <a:srgbClr val="E78576"/>
      </a:folHlink>
    </a:clrScheme>
    <a:fontScheme name="Custom 18">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ian Pacific heritage_TM10131490_Win32_LH_v4" id="{B2A0ACF3-34FF-4C5A-A737-2558AC4C9FEA}" vid="{FBDB92CC-0A39-410B-A16B-8C101333048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9CE79C-5104-4273-B83B-D03AD839A8F7}">
  <ds:schemaRefs>
    <ds:schemaRef ds:uri="http://schemas.microsoft.com/sharepoint/v3/contenttype/forms"/>
  </ds:schemaRefs>
</ds:datastoreItem>
</file>

<file path=customXml/itemProps2.xml><?xml version="1.0" encoding="utf-8"?>
<ds:datastoreItem xmlns:ds="http://schemas.openxmlformats.org/officeDocument/2006/customXml" ds:itemID="{4E18D074-6F3D-488C-8220-03C2DEFDE85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1D141EBB-3386-4164-A294-111C6309E3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Asian Pacific American Heritage Month presentation</Template>
  <TotalTime>835</TotalTime>
  <Words>1033</Words>
  <Application>Microsoft Office PowerPoint</Application>
  <PresentationFormat>Widescreen</PresentationFormat>
  <Paragraphs>94</Paragraphs>
  <Slides>20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Narrow</vt:lpstr>
      <vt:lpstr>Calibri</vt:lpstr>
      <vt:lpstr>Quicksand SemiBold</vt:lpstr>
      <vt:lpstr>Segoe UI</vt:lpstr>
      <vt:lpstr>Times New Roman</vt:lpstr>
      <vt:lpstr>1_Office Theme</vt:lpstr>
      <vt:lpstr>KIAT JITU MENURUNKAN CP KE TP  OLEH  Dra. Yenni Putri, MM Pengawas SMA Dinas Pendidikan Sumbar TIM TPK Dinas Pendidikan Sumbar Instruktur Pengawas Pemberdaya </vt:lpstr>
      <vt:lpstr>Tiga Pilihan Implementasi Kurikulum Merdeka Jalur Mandiri</vt:lpstr>
      <vt:lpstr>PowerPoint Presentation</vt:lpstr>
      <vt:lpstr>Dasar Hukum </vt:lpstr>
      <vt:lpstr>Capaian Pembelajaran (CP) merupakan kompetensi pembelajaran yang harus dicapai peserta didik pada setiap fase perkembangan, yang dimulai dari fase Fondasi pada PAUD. Capaian Pembelajaran mencakup sekumpulan kompetensi dan lingkup materi, yang disusun secara komprehensif dalam bentuk narasi.</vt:lpstr>
      <vt:lpstr>Merumuskan TP ada 3 :</vt:lpstr>
      <vt:lpstr>Langkah – Langkah menurunkan Capaian Pembelajaran menjadi Tujuan Pembelajaran.  </vt:lpstr>
      <vt:lpstr>Persiapan Guru</vt:lpstr>
      <vt:lpstr>Cara Menurunkan CP ke TP</vt:lpstr>
      <vt:lpstr>PowerPoint Presentation</vt:lpstr>
      <vt:lpstr>Contoh</vt:lpstr>
      <vt:lpstr>Kompetensi/Kata Kerja Operasional (KKO)  - MENGEKSPLORASI - MENGANALISIS</vt:lpstr>
      <vt:lpstr>PowerPoint Presentation</vt:lpstr>
      <vt:lpstr>Alur Tujuan Pembelajaran </vt:lpstr>
      <vt:lpstr>ALUR TUJUAN PEMBELAJARAN</vt:lpstr>
      <vt:lpstr>CONTOH ATP Nama Satuan Pendidikan : ……. Mata Pelajaran                  : Prakarya dan Kewirausahaan Fase/Kelas                          : E /X TP                                       : 2022/2023 Penyusun                           :….. </vt:lpstr>
      <vt:lpstr>PowerPoint Presentation</vt:lpstr>
      <vt:lpstr>CONTOH BUKU NILAI</vt:lpstr>
      <vt:lpstr>PERANAN PENGAWAS TERHADAP PERANGKAT GURU</vt:lpstr>
      <vt:lpstr>HARUM NIAN BUNGA SELASIH CUKUP SEKIAN TERIMA KASIH</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MENURUNKAN CP KE TP  OLEH  Dra. Yenni Putri, MM Pengawas SMA Dinas Pendidikan Sumbar TIM TPK Dinas Pendidikan Sumbar Instruktur Pengawas Penggerak Pengawas Inspiratif </dc:title>
  <dc:subject/>
  <dc:creator>ASUS</dc:creator>
  <cp:keywords/>
  <dc:description/>
  <cp:lastModifiedBy>ASUS</cp:lastModifiedBy>
  <cp:revision>14</cp:revision>
  <dcterms:created xsi:type="dcterms:W3CDTF">2022-08-02T23:40:13Z</dcterms:created>
  <dcterms:modified xsi:type="dcterms:W3CDTF">2022-08-28T07:09:43Z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